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Noto Sans SC" panose="020B0604020202020204" charset="-128"/>
      <p:regular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448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2B744-1F5D-C043-301E-FDD5B5112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55DFE12-9F2D-5C02-CB4E-F751FE8F5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EBCF58-121B-07D5-A815-26D8F07A5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A86961-DCD7-4645-629C-CA20538B3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6BD3A4-947F-334B-D97A-4F9F3DD18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55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8D0380-950D-0EB3-F821-03F4508FB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035F00-FD85-51C4-43B5-7F049F5901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1B2DB4-D29F-9C6A-5999-72150C15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74DC32-465E-F753-963C-7B7C96850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EBFEF8-E4F3-D916-581F-219CD8410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508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9207A4-E570-9A26-41C4-3ABA7F385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78DFE1-769D-C827-9998-F44CEA38F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1AAB41-3DDB-1920-EDE7-45768C2B8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EB322CD-8F7B-88BA-A2A3-A3A458215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33F1C7-D3F0-2A37-B94E-239E84477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463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3A0752-9F6C-2508-AE2B-3F7A7EF3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9CC9D8-3C56-F907-B56A-E5B8589E5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0C444C7-103E-FD3F-090E-FDB5759D2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217FCF-2142-E0CA-6C18-6C95D4342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4D8E9F-253E-1D82-97A9-15CA65474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77128A-737C-CA38-3862-20CEA44F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29208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C56D1A-FB16-5E31-A106-DCF02DAC9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B02E7C-260D-60C5-FCCA-DFC01F142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BAA659-ACC6-6F45-429A-9678890E7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13D315E-F577-54BA-0BC7-11B2F9E497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3699DE7-3CB8-893F-47F6-D80F369F8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B0DFB00-0D40-DE77-E458-EEAD8647A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E3B62EA-C11C-ED4C-E412-13015E94D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0B67572-C038-B8EE-3F4A-66F2EB5BC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7959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9ACFB3-6E7C-10C3-4227-DCC235908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DEFDC94-EB77-1206-3206-1B33F78EA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FB27BA-C6C4-956D-BB12-8D4F16B5C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DD0AACD-7B23-7A5E-6C34-7DCB44F64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249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E546190-2158-46F8-6A32-12FE189E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D3512C2-3838-72C2-51DD-8E904012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007A5F-B186-54C0-5D19-2284F293A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775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B735BD-C3BB-8927-3AF4-94F9438C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16762-3893-E59B-CB9B-C02C1AA3B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0AA56D-7451-C3C5-6D51-B2650A454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28E855-990E-30E6-3512-97221C46C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7DA99E-7FBF-A00D-442B-2D8D7E78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1B805B-BFA9-DDA6-CEEA-6ADEA1A0E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91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7BD84F-84C9-AF27-1A59-8346212B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BB0A76F-B479-8050-2AD7-B9A011F11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E0EFA31-6C28-3C82-9363-FE2CAD862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E00E6CE-098C-0ED3-86A0-E120929DD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0CC86E-6091-D81E-FA00-BF21FA580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DE2F81-7731-1152-9792-87A036E1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0853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311DD4-0674-E844-9E12-5F2805D47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F851AA-3284-5ED7-C023-2D29A3898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1C3777-D1E7-BA80-B662-AF007330B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D95CC9-AF53-F0AA-FD40-F3E2CCEC5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D1B16D-B121-595D-C223-CB5F9D12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341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10C1838-1DC8-7579-5F22-B30187479B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670889-BEC7-D29F-E1AC-BF218674A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15CB33-44D0-A76C-3FF3-EEA9A801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78635D-6139-9A84-B3F9-9BCA80355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41DB96-ECF2-C664-F90E-E7B4E08A6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53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6C56813-2AEB-CC25-B5BE-39156AC4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5FFF8B-ED7D-4F9C-5CD8-CC3E43D1D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1D59E3-C823-D4DA-54BF-4D8DB9BF0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EDBEE3-4AC2-F046-910D-39992CB67F1C}" type="datetimeFigureOut">
              <a:rPr kumimoji="1" lang="zh-CN" altLang="en-US" smtClean="0"/>
              <a:t>2026/9/25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C1EF5F-1486-06C8-051E-7B825CAD5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6A3C8D-E9F0-A63A-F26B-7851D262D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20602D-AD6A-214B-ACCA-D81B2D28FAA5}" type="slidenum">
              <a:rPr kumimoji="1" lang="zh-CN" altLang="en-US" smtClean="0"/>
              <a:t>‹Nº›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345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93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466725"/>
            <a:ext cx="609600" cy="0"/>
          </a:xfrm>
          <a:prstGeom prst="line">
            <a:avLst/>
          </a:prstGeom>
          <a:noFill/>
          <a:ln w="19050">
            <a:solidFill>
              <a:srgbClr val="86A3B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Shape 2"/>
          <p:cNvSpPr/>
          <p:nvPr/>
        </p:nvSpPr>
        <p:spPr>
          <a:xfrm>
            <a:off x="457200" y="457200"/>
            <a:ext cx="0" cy="609600"/>
          </a:xfrm>
          <a:prstGeom prst="line">
            <a:avLst/>
          </a:prstGeom>
          <a:noFill/>
          <a:ln w="19050">
            <a:solidFill>
              <a:srgbClr val="86A3B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Shape 3"/>
          <p:cNvSpPr/>
          <p:nvPr/>
        </p:nvSpPr>
        <p:spPr>
          <a:xfrm>
            <a:off x="11125200" y="466725"/>
            <a:ext cx="609600" cy="0"/>
          </a:xfrm>
          <a:prstGeom prst="line">
            <a:avLst/>
          </a:prstGeom>
          <a:noFill/>
          <a:ln w="19050">
            <a:solidFill>
              <a:srgbClr val="86A3B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Shape 4"/>
          <p:cNvSpPr/>
          <p:nvPr/>
        </p:nvSpPr>
        <p:spPr>
          <a:xfrm>
            <a:off x="11734800" y="457200"/>
            <a:ext cx="0" cy="609600"/>
          </a:xfrm>
          <a:prstGeom prst="line">
            <a:avLst/>
          </a:prstGeom>
          <a:noFill/>
          <a:ln w="19050">
            <a:solidFill>
              <a:srgbClr val="86A3B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8" name="Shape 5"/>
          <p:cNvSpPr/>
          <p:nvPr/>
        </p:nvSpPr>
        <p:spPr>
          <a:xfrm>
            <a:off x="457200" y="6391275"/>
            <a:ext cx="609600" cy="0"/>
          </a:xfrm>
          <a:prstGeom prst="line">
            <a:avLst/>
          </a:prstGeom>
          <a:noFill/>
          <a:ln w="19050">
            <a:solidFill>
              <a:srgbClr val="86A3B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Shape 6"/>
          <p:cNvSpPr/>
          <p:nvPr/>
        </p:nvSpPr>
        <p:spPr>
          <a:xfrm>
            <a:off x="457200" y="5791200"/>
            <a:ext cx="0" cy="609600"/>
          </a:xfrm>
          <a:prstGeom prst="line">
            <a:avLst/>
          </a:prstGeom>
          <a:noFill/>
          <a:ln w="19050">
            <a:solidFill>
              <a:srgbClr val="86A3B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Shape 7"/>
          <p:cNvSpPr/>
          <p:nvPr/>
        </p:nvSpPr>
        <p:spPr>
          <a:xfrm>
            <a:off x="11734800" y="5791200"/>
            <a:ext cx="0" cy="609600"/>
          </a:xfrm>
          <a:prstGeom prst="line">
            <a:avLst/>
          </a:prstGeom>
          <a:noFill/>
          <a:ln w="19050">
            <a:solidFill>
              <a:srgbClr val="86A3B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Shape 8"/>
          <p:cNvSpPr/>
          <p:nvPr/>
        </p:nvSpPr>
        <p:spPr>
          <a:xfrm>
            <a:off x="11125200" y="6391275"/>
            <a:ext cx="609600" cy="0"/>
          </a:xfrm>
          <a:prstGeom prst="line">
            <a:avLst/>
          </a:prstGeom>
          <a:noFill/>
          <a:ln w="19050">
            <a:solidFill>
              <a:srgbClr val="86A3B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Text 9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000000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0" y="6405563"/>
            <a:ext cx="12192000" cy="0"/>
          </a:xfrm>
          <a:prstGeom prst="line">
            <a:avLst/>
          </a:prstGeom>
          <a:noFill/>
          <a:ln w="9525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4" name="Text 11"/>
          <p:cNvSpPr/>
          <p:nvPr/>
        </p:nvSpPr>
        <p:spPr>
          <a:xfrm>
            <a:off x="609377" y="6562725"/>
            <a:ext cx="1627632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[ INICIALIZANDO_PLAN_MAESTRO ]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9068246" y="6562725"/>
            <a:ext cx="259689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DATOS_ASEGURADOS_SUMINISTRO // PORTADA_PRINCIPAL</a:t>
            </a:r>
            <a:endParaRPr lang="en-US" sz="750" dirty="0"/>
          </a:p>
        </p:txBody>
      </p:sp>
      <p:sp>
        <p:nvSpPr>
          <p:cNvPr id="16" name="Text 13"/>
          <p:cNvSpPr/>
          <p:nvPr/>
        </p:nvSpPr>
        <p:spPr>
          <a:xfrm>
            <a:off x="3214688" y="1555552"/>
            <a:ext cx="457200" cy="9525"/>
          </a:xfrm>
          <a:prstGeom prst="rect">
            <a:avLst/>
          </a:prstGeom>
          <a:solidFill>
            <a:srgbClr val="86A3B8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3209735" y="1555552"/>
            <a:ext cx="512064" cy="457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778520" y="1465064"/>
            <a:ext cx="4672584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b="1" kern="0" spc="52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DESARROLLO AGRÍCOLA ESTRATÉGICO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8520113" y="1555552"/>
            <a:ext cx="457200" cy="9525"/>
          </a:xfrm>
          <a:prstGeom prst="rect">
            <a:avLst/>
          </a:prstGeom>
          <a:solidFill>
            <a:srgbClr val="86A3B8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8515160" y="1555552"/>
            <a:ext cx="512064" cy="457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728788" y="1962150"/>
            <a:ext cx="8906256" cy="15087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5940"/>
              </a:lnSpc>
              <a:buNone/>
            </a:pPr>
            <a:r>
              <a:rPr lang="en-US" sz="5400" b="1" kern="0" spc="-27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PROGRAMA DE SUMINISTRO 
 DE </a:t>
            </a:r>
            <a:r>
              <a:rPr lang="en-US" sz="5400" b="1" kern="0" spc="-27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CAFÉ 2027</a:t>
            </a:r>
            <a:endParaRPr lang="en-US" sz="5400" dirty="0"/>
          </a:p>
        </p:txBody>
      </p:sp>
      <p:sp>
        <p:nvSpPr>
          <p:cNvPr id="22" name="Shape 19"/>
          <p:cNvSpPr/>
          <p:nvPr/>
        </p:nvSpPr>
        <p:spPr>
          <a:xfrm>
            <a:off x="3292673" y="3702248"/>
            <a:ext cx="5606504" cy="0"/>
          </a:xfrm>
          <a:prstGeom prst="line">
            <a:avLst/>
          </a:prstGeom>
          <a:noFill/>
          <a:ln w="9525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3" name="Shape 20"/>
          <p:cNvSpPr/>
          <p:nvPr/>
        </p:nvSpPr>
        <p:spPr>
          <a:xfrm>
            <a:off x="3292673" y="4321373"/>
            <a:ext cx="5606504" cy="0"/>
          </a:xfrm>
          <a:prstGeom prst="line">
            <a:avLst/>
          </a:prstGeom>
          <a:noFill/>
          <a:ln w="9525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4" name="Text 21"/>
          <p:cNvSpPr/>
          <p:nvPr/>
        </p:nvSpPr>
        <p:spPr>
          <a:xfrm>
            <a:off x="3700483" y="3859411"/>
            <a:ext cx="4855464" cy="3383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800" kern="0" spc="720" dirty="0">
                <a:solidFill>
                  <a:srgbClr val="37415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MOYOBAMBA, SAN MARTÍN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4196340" y="5016698"/>
            <a:ext cx="186537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125"/>
              </a:lnSpc>
              <a:buNone/>
            </a:pPr>
            <a:r>
              <a:rPr lang="en-US" sz="750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FECHA DE EMISIÓN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4196245" y="5159573"/>
            <a:ext cx="1865376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900" b="1" kern="0" spc="9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25 DE SEPTIEMBRE DE 2026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6413153" y="4935736"/>
            <a:ext cx="9525" cy="457200"/>
          </a:xfrm>
          <a:prstGeom prst="rect">
            <a:avLst/>
          </a:prstGeom>
          <a:solidFill>
            <a:srgbClr val="86A3B8">
              <a:alpha val="3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6804645" y="5016698"/>
            <a:ext cx="1207008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REF. DEL PROYECTO</a:t>
            </a:r>
            <a:endParaRPr lang="en-US" sz="750" dirty="0"/>
          </a:p>
        </p:txBody>
      </p:sp>
      <p:sp>
        <p:nvSpPr>
          <p:cNvPr id="29" name="Text 26"/>
          <p:cNvSpPr/>
          <p:nvPr/>
        </p:nvSpPr>
        <p:spPr>
          <a:xfrm>
            <a:off x="6804645" y="5159573"/>
            <a:ext cx="1207008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ID: 2027-CAFÉ-PE</a:t>
            </a:r>
            <a:endParaRPr lang="en-US" sz="900" dirty="0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EDF3AAC0-5500-15FD-3564-ED4882AB8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77" y="529910"/>
            <a:ext cx="1188515" cy="724095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37F820E-3BBD-277A-E9AA-69773B8D85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991" y="4914963"/>
            <a:ext cx="1509151" cy="14667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62000" y="828675"/>
            <a:ext cx="457200" cy="190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62000" y="828675"/>
            <a:ext cx="512064" cy="54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334095" y="762000"/>
            <a:ext cx="3950208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45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ÍNDICE DEL SISTEMA // NAVEGACIÓN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64009" y="1067693"/>
            <a:ext cx="5266944" cy="4572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3240"/>
              </a:lnSpc>
              <a:buNone/>
            </a:pPr>
            <a:r>
              <a:rPr lang="en-US" sz="3600" b="1" kern="0" spc="-18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AGENDA DEL </a:t>
            </a:r>
            <a:r>
              <a:rPr lang="en-US" sz="3600" b="1" kern="0" spc="-18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PROGRAMA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371082" y="1007864"/>
            <a:ext cx="1088136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031"/>
              </a:lnSpc>
              <a:buNone/>
            </a:pPr>
            <a:r>
              <a:rPr lang="en-US" sz="825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LAT: 6.0336° S</a:t>
            </a:r>
            <a:endParaRPr lang="en-US" sz="825" dirty="0"/>
          </a:p>
        </p:txBody>
      </p:sp>
      <p:sp>
        <p:nvSpPr>
          <p:cNvPr id="8" name="Text 6"/>
          <p:cNvSpPr/>
          <p:nvPr/>
        </p:nvSpPr>
        <p:spPr>
          <a:xfrm>
            <a:off x="10371082" y="1138833"/>
            <a:ext cx="1088136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031"/>
              </a:lnSpc>
              <a:buNone/>
            </a:pPr>
            <a:r>
              <a:rPr lang="en-US" sz="825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LON: 76.9714° O</a:t>
            </a:r>
            <a:endParaRPr lang="en-US" sz="825" dirty="0"/>
          </a:p>
        </p:txBody>
      </p:sp>
      <p:sp>
        <p:nvSpPr>
          <p:cNvPr id="9" name="Text 7"/>
          <p:cNvSpPr/>
          <p:nvPr/>
        </p:nvSpPr>
        <p:spPr>
          <a:xfrm>
            <a:off x="10371082" y="1269802"/>
            <a:ext cx="1088136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031"/>
              </a:lnSpc>
              <a:buNone/>
            </a:pPr>
            <a:r>
              <a:rPr lang="en-US" sz="825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REF: MOYO-2027-AGR</a:t>
            </a:r>
            <a:endParaRPr lang="en-US" sz="825" dirty="0"/>
          </a:p>
        </p:txBody>
      </p:sp>
      <p:sp>
        <p:nvSpPr>
          <p:cNvPr id="10" name="Text 8"/>
          <p:cNvSpPr/>
          <p:nvPr/>
        </p:nvSpPr>
        <p:spPr>
          <a:xfrm>
            <a:off x="762000" y="1935361"/>
            <a:ext cx="5105400" cy="1038225"/>
          </a:xfrm>
          <a:prstGeom prst="rect">
            <a:avLst/>
          </a:prstGeom>
          <a:solidFill>
            <a:srgbClr val="F9FAFB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2000" y="1935361"/>
            <a:ext cx="0" cy="1038225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2" name="Text 10"/>
          <p:cNvSpPr/>
          <p:nvPr/>
        </p:nvSpPr>
        <p:spPr>
          <a:xfrm>
            <a:off x="952054" y="2087761"/>
            <a:ext cx="4562856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01//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52054" y="2278261"/>
            <a:ext cx="4489704" cy="5486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kern="0" spc="7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ORIGEN Y ESTRATEGIA TERRITORIAL EN SAN MARTÍN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5390257" y="2435423"/>
            <a:ext cx="324743" cy="38100"/>
          </a:xfrm>
          <a:prstGeom prst="rect">
            <a:avLst/>
          </a:prstGeom>
          <a:solidFill>
            <a:srgbClr val="000000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324600" y="1935361"/>
            <a:ext cx="5105400" cy="1038225"/>
          </a:xfrm>
          <a:prstGeom prst="rect">
            <a:avLst/>
          </a:prstGeom>
          <a:solidFill>
            <a:srgbClr val="F9FAFB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324600" y="1935361"/>
            <a:ext cx="0" cy="1038225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7" name="Text 15"/>
          <p:cNvSpPr/>
          <p:nvPr/>
        </p:nvSpPr>
        <p:spPr>
          <a:xfrm>
            <a:off x="6513016" y="2087761"/>
            <a:ext cx="4581144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05//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513016" y="2278261"/>
            <a:ext cx="4507992" cy="5486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kern="0" spc="7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MODELO OPERATIVO Y RESPONSABILIDADES DE SOCIOS</a:t>
            </a:r>
            <a:endParaRPr lang="en-US" sz="1425" dirty="0"/>
          </a:p>
        </p:txBody>
      </p:sp>
      <p:sp>
        <p:nvSpPr>
          <p:cNvPr id="19" name="Text 17"/>
          <p:cNvSpPr/>
          <p:nvPr/>
        </p:nvSpPr>
        <p:spPr>
          <a:xfrm>
            <a:off x="10968633" y="2435423"/>
            <a:ext cx="308967" cy="38100"/>
          </a:xfrm>
          <a:prstGeom prst="rect">
            <a:avLst/>
          </a:prstGeom>
          <a:solidFill>
            <a:srgbClr val="000000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62000" y="3164086"/>
            <a:ext cx="5105400" cy="1038225"/>
          </a:xfrm>
          <a:prstGeom prst="rect">
            <a:avLst/>
          </a:prstGeom>
          <a:solidFill>
            <a:srgbClr val="F9FAFB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762000" y="3164086"/>
            <a:ext cx="0" cy="1038225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2" name="Text 20"/>
          <p:cNvSpPr/>
          <p:nvPr/>
        </p:nvSpPr>
        <p:spPr>
          <a:xfrm>
            <a:off x="951458" y="3316486"/>
            <a:ext cx="455371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02//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951458" y="3506986"/>
            <a:ext cx="4480560" cy="5486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kern="0" spc="7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IMPACTO SOCIAL Y VISIÓN DE CRECIMIENTO RURAL</a:t>
            </a:r>
            <a:endParaRPr lang="en-US" sz="1425" dirty="0"/>
          </a:p>
        </p:txBody>
      </p:sp>
      <p:sp>
        <p:nvSpPr>
          <p:cNvPr id="24" name="Text 22"/>
          <p:cNvSpPr/>
          <p:nvPr/>
        </p:nvSpPr>
        <p:spPr>
          <a:xfrm>
            <a:off x="5379541" y="3664148"/>
            <a:ext cx="335459" cy="38100"/>
          </a:xfrm>
          <a:prstGeom prst="rect">
            <a:avLst/>
          </a:prstGeom>
          <a:solidFill>
            <a:srgbClr val="000000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6324600" y="3164086"/>
            <a:ext cx="5105400" cy="1038225"/>
          </a:xfrm>
          <a:prstGeom prst="rect">
            <a:avLst/>
          </a:prstGeom>
          <a:solidFill>
            <a:srgbClr val="F9FAFB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Shape 24"/>
          <p:cNvSpPr/>
          <p:nvPr/>
        </p:nvSpPr>
        <p:spPr>
          <a:xfrm>
            <a:off x="6324600" y="3164086"/>
            <a:ext cx="0" cy="1038225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7" name="Text 25"/>
          <p:cNvSpPr/>
          <p:nvPr/>
        </p:nvSpPr>
        <p:spPr>
          <a:xfrm>
            <a:off x="6515249" y="3316486"/>
            <a:ext cx="4572000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06//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515249" y="3506986"/>
            <a:ext cx="4498848" cy="5486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kern="0" spc="7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PLANIFICACIÓN DE OFERTA COMERCIAL CAMPAÑA 2027</a:t>
            </a:r>
            <a:endParaRPr lang="en-US" sz="1425" dirty="0"/>
          </a:p>
        </p:txBody>
      </p:sp>
      <p:sp>
        <p:nvSpPr>
          <p:cNvPr id="29" name="Text 27"/>
          <p:cNvSpPr/>
          <p:nvPr/>
        </p:nvSpPr>
        <p:spPr>
          <a:xfrm>
            <a:off x="10963573" y="3664148"/>
            <a:ext cx="314027" cy="38100"/>
          </a:xfrm>
          <a:prstGeom prst="rect">
            <a:avLst/>
          </a:prstGeom>
          <a:solidFill>
            <a:srgbClr val="000000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762000" y="4392811"/>
            <a:ext cx="5105400" cy="1038225"/>
          </a:xfrm>
          <a:prstGeom prst="rect">
            <a:avLst/>
          </a:prstGeom>
          <a:solidFill>
            <a:srgbClr val="F9FAFB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762000" y="4392811"/>
            <a:ext cx="0" cy="1038225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2" name="Text 30"/>
          <p:cNvSpPr/>
          <p:nvPr/>
        </p:nvSpPr>
        <p:spPr>
          <a:xfrm>
            <a:off x="951161" y="4545211"/>
            <a:ext cx="4581144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03//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951161" y="4735711"/>
            <a:ext cx="4507992" cy="5486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kern="0" spc="7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PORTAFOLIO DE PRODUCTOS Y RUTA DE CERTIFICACIÓN</a:t>
            </a:r>
            <a:endParaRPr lang="en-US" sz="1425" dirty="0"/>
          </a:p>
        </p:txBody>
      </p:sp>
      <p:sp>
        <p:nvSpPr>
          <p:cNvPr id="34" name="Text 32"/>
          <p:cNvSpPr/>
          <p:nvPr/>
        </p:nvSpPr>
        <p:spPr>
          <a:xfrm>
            <a:off x="5407521" y="4892873"/>
            <a:ext cx="307479" cy="38100"/>
          </a:xfrm>
          <a:prstGeom prst="rect">
            <a:avLst/>
          </a:prstGeom>
          <a:solidFill>
            <a:srgbClr val="000000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6324600" y="4392811"/>
            <a:ext cx="5105400" cy="1038225"/>
          </a:xfrm>
          <a:prstGeom prst="rect">
            <a:avLst/>
          </a:prstGeom>
          <a:solidFill>
            <a:srgbClr val="F9FAFB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Shape 34"/>
          <p:cNvSpPr/>
          <p:nvPr/>
        </p:nvSpPr>
        <p:spPr>
          <a:xfrm>
            <a:off x="6324600" y="4392811"/>
            <a:ext cx="0" cy="1038225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7" name="Text 35"/>
          <p:cNvSpPr/>
          <p:nvPr/>
        </p:nvSpPr>
        <p:spPr>
          <a:xfrm>
            <a:off x="6515919" y="4545211"/>
            <a:ext cx="450799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07//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515919" y="4735711"/>
            <a:ext cx="4443984" cy="5486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kern="0" spc="7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HOJA DE RUTA Y SUMINISTRO A LARGO PLAZO</a:t>
            </a:r>
            <a:endParaRPr lang="en-US" sz="1425" dirty="0"/>
          </a:p>
        </p:txBody>
      </p:sp>
      <p:sp>
        <p:nvSpPr>
          <p:cNvPr id="39" name="Text 37"/>
          <p:cNvSpPr/>
          <p:nvPr/>
        </p:nvSpPr>
        <p:spPr>
          <a:xfrm>
            <a:off x="10907762" y="4892873"/>
            <a:ext cx="369838" cy="38100"/>
          </a:xfrm>
          <a:prstGeom prst="rect">
            <a:avLst/>
          </a:prstGeom>
          <a:solidFill>
            <a:srgbClr val="000000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762000" y="5621536"/>
            <a:ext cx="5105400" cy="1038225"/>
          </a:xfrm>
          <a:prstGeom prst="rect">
            <a:avLst/>
          </a:prstGeom>
          <a:solidFill>
            <a:srgbClr val="F9FAFB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1" name="Shape 39"/>
          <p:cNvSpPr/>
          <p:nvPr/>
        </p:nvSpPr>
        <p:spPr>
          <a:xfrm>
            <a:off x="762000" y="5621536"/>
            <a:ext cx="0" cy="1038225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42" name="Text 40"/>
          <p:cNvSpPr/>
          <p:nvPr/>
        </p:nvSpPr>
        <p:spPr>
          <a:xfrm>
            <a:off x="950565" y="5773936"/>
            <a:ext cx="455371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04//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950565" y="5964436"/>
            <a:ext cx="4480560" cy="5486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38"/>
              </a:lnSpc>
              <a:buNone/>
            </a:pPr>
            <a:r>
              <a:rPr lang="en-US" sz="1425" b="1" kern="0" spc="7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FICHA TÉCNICA Y ESTÁNDARES DE CALIDAD RERUM</a:t>
            </a:r>
            <a:endParaRPr lang="en-US" sz="1425" dirty="0"/>
          </a:p>
        </p:txBody>
      </p:sp>
      <p:sp>
        <p:nvSpPr>
          <p:cNvPr id="44" name="Text 42"/>
          <p:cNvSpPr/>
          <p:nvPr/>
        </p:nvSpPr>
        <p:spPr>
          <a:xfrm>
            <a:off x="5377755" y="6121598"/>
            <a:ext cx="337245" cy="38100"/>
          </a:xfrm>
          <a:prstGeom prst="rect">
            <a:avLst/>
          </a:prstGeom>
          <a:solidFill>
            <a:srgbClr val="000000">
              <a:alpha val="5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4F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44138" y="457200"/>
            <a:ext cx="11539728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kern="0" spc="54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PLATAFORMA DE SUMINISTRO 2027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42995" y="685800"/>
            <a:ext cx="11649456" cy="6309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4500" b="1" kern="0" spc="-2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ORIGEN Y ESTRATEGIA </a:t>
            </a:r>
            <a:r>
              <a:rPr lang="en-US" sz="4500" b="1" kern="0" spc="-23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TERRITORIAL</a:t>
            </a:r>
            <a:endParaRPr lang="en-US" sz="4500" dirty="0"/>
          </a:p>
        </p:txBody>
      </p:sp>
      <p:sp>
        <p:nvSpPr>
          <p:cNvPr id="6" name="Text 4"/>
          <p:cNvSpPr/>
          <p:nvPr/>
        </p:nvSpPr>
        <p:spPr>
          <a:xfrm>
            <a:off x="5791200" y="1409700"/>
            <a:ext cx="609600" cy="3810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33400" y="3914031"/>
            <a:ext cx="1657350" cy="219075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33400" y="3914031"/>
            <a:ext cx="1682496" cy="219456"/>
          </a:xfrm>
          <a:prstGeom prst="rect">
            <a:avLst/>
          </a:prstGeom>
          <a:noFill/>
          <a:ln/>
        </p:spPr>
        <p:txBody>
          <a:bodyPr vert="horz" wrap="square" lIns="76200" tIns="38100" rIns="76200" bIns="3810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INFRAESTRUCTURA_REGIONAL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6324600" y="3914031"/>
            <a:ext cx="1162050" cy="219075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6324600" y="3914031"/>
            <a:ext cx="1188720" cy="219456"/>
          </a:xfrm>
          <a:prstGeom prst="rect">
            <a:avLst/>
          </a:prstGeom>
          <a:noFill/>
          <a:ln/>
        </p:spPr>
        <p:txBody>
          <a:bodyPr vert="horz" wrap="square" lIns="76200" tIns="38100" rIns="76200" bIns="3810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ZONA_ALTA_CALIDAD</a:t>
            </a:r>
            <a:endParaRPr lang="en-US" sz="750" dirty="0"/>
          </a:p>
        </p:txBody>
      </p:sp>
      <p:sp>
        <p:nvSpPr>
          <p:cNvPr id="13" name="Shape 9"/>
          <p:cNvSpPr/>
          <p:nvPr/>
        </p:nvSpPr>
        <p:spPr>
          <a:xfrm>
            <a:off x="609600" y="4541788"/>
            <a:ext cx="5257800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4" name="Text 10"/>
          <p:cNvSpPr/>
          <p:nvPr/>
        </p:nvSpPr>
        <p:spPr>
          <a:xfrm>
            <a:off x="609600" y="4703713"/>
            <a:ext cx="5413248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kern="0" spc="13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UBICACIÓN E INFRAESTRUCTURA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609600" y="5047804"/>
            <a:ext cx="5294376" cy="6492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706"/>
              </a:lnSpc>
              <a:buNone/>
            </a:pPr>
            <a:r>
              <a:rPr lang="en-US" sz="105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San Martín se posiciona como una plataforma estratégica de abastecimiento. Se articulan las provincias de </a:t>
            </a:r>
            <a:r>
              <a:rPr lang="en-US" sz="105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Moyobamba, Rioja y Lamas</a:t>
            </a:r>
            <a:r>
              <a:rPr lang="en-US" sz="105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con cultivos situados en un rango óptimo de </a:t>
            </a:r>
            <a:r>
              <a:rPr lang="en-US" sz="105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1,200 a 1,500 m s. n. m.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324600" y="4541788"/>
            <a:ext cx="5257800" cy="0"/>
          </a:xfrm>
          <a:prstGeom prst="line">
            <a:avLst/>
          </a:prstGeom>
          <a:noFill/>
          <a:ln w="1905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7" name="Text 13"/>
          <p:cNvSpPr/>
          <p:nvPr/>
        </p:nvSpPr>
        <p:spPr>
          <a:xfrm>
            <a:off x="6324600" y="4703713"/>
            <a:ext cx="5413248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kern="0" spc="13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ESTRATEGIA UNIFICADA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6324600" y="5047804"/>
            <a:ext cx="5294376" cy="6492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706"/>
              </a:lnSpc>
              <a:buNone/>
            </a:pPr>
            <a:r>
              <a:rPr lang="en-US" sz="105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El objetivo territorial se centra en </a:t>
            </a:r>
            <a:r>
              <a:rPr lang="en-US" sz="1050" b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conectar la producción, la calidad y el mercado</a:t>
            </a:r>
            <a:r>
              <a:rPr lang="en-US" sz="105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bajo una estrategia comercial única. Buscamos la unificación técnica para garantizar la excelencia en cada lote entregado.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457200" y="6176963"/>
            <a:ext cx="11277600" cy="0"/>
          </a:xfrm>
          <a:prstGeom prst="line">
            <a:avLst/>
          </a:prstGeom>
          <a:noFill/>
          <a:ln w="9525">
            <a:solidFill>
              <a:srgbClr val="F8FAFC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0" name="Text 16"/>
          <p:cNvSpPr/>
          <p:nvPr/>
        </p:nvSpPr>
        <p:spPr>
          <a:xfrm>
            <a:off x="459432" y="6257925"/>
            <a:ext cx="1252728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REGIÓN SAN MARTÍN, PERÚ</a:t>
            </a:r>
            <a:endParaRPr lang="en-US" sz="750" dirty="0"/>
          </a:p>
        </p:txBody>
      </p:sp>
      <p:sp>
        <p:nvSpPr>
          <p:cNvPr id="21" name="Text 17"/>
          <p:cNvSpPr/>
          <p:nvPr/>
        </p:nvSpPr>
        <p:spPr>
          <a:xfrm>
            <a:off x="10163398" y="6257925"/>
            <a:ext cx="1627632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PROGRAMA DE SUMINISTRO DE CAFÉ</a:t>
            </a:r>
            <a:endParaRPr lang="en-US" sz="750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4CFEB2B-AFCB-0913-D2A4-E703754A0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745" y="1327403"/>
            <a:ext cx="2491572" cy="3083321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809A87E-13C8-9BE8-6725-457376B05F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984" y="1208703"/>
            <a:ext cx="747248" cy="902971"/>
          </a:xfrm>
          <a:prstGeom prst="rect">
            <a:avLst/>
          </a:prstGeom>
        </p:spPr>
      </p:pic>
      <p:sp>
        <p:nvSpPr>
          <p:cNvPr id="28" name="Rectángulo 27">
            <a:extLst>
              <a:ext uri="{FF2B5EF4-FFF2-40B4-BE49-F238E27FC236}">
                <a16:creationId xmlns:a16="http://schemas.microsoft.com/office/drawing/2014/main" id="{E1CB62F7-1D63-178E-73BD-079EE5D15878}"/>
              </a:ext>
            </a:extLst>
          </p:cNvPr>
          <p:cNvSpPr/>
          <p:nvPr/>
        </p:nvSpPr>
        <p:spPr>
          <a:xfrm>
            <a:off x="1712160" y="1181950"/>
            <a:ext cx="3209464" cy="327887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9ED14F36-FEA3-175C-C553-09EE97E9DC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297" y="1230720"/>
            <a:ext cx="3411665" cy="3184486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71542B9-8114-D07F-9FAA-8AA827700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6889" y="1208703"/>
            <a:ext cx="771209" cy="1048468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D61CEFA5-E601-64D3-EB0A-57002A23F683}"/>
              </a:ext>
            </a:extLst>
          </p:cNvPr>
          <p:cNvSpPr/>
          <p:nvPr/>
        </p:nvSpPr>
        <p:spPr>
          <a:xfrm>
            <a:off x="6905625" y="1181950"/>
            <a:ext cx="4040281" cy="32287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82055595-83A9-B459-8E37-2EFADF3E1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4" y="64291"/>
            <a:ext cx="1188515" cy="7240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47700" y="2085975"/>
            <a:ext cx="609600" cy="0"/>
          </a:xfrm>
          <a:prstGeom prst="line">
            <a:avLst/>
          </a:prstGeom>
          <a:noFill/>
          <a:ln w="19050">
            <a:solidFill>
              <a:srgbClr val="86A3B8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Shape 3"/>
          <p:cNvSpPr/>
          <p:nvPr/>
        </p:nvSpPr>
        <p:spPr>
          <a:xfrm>
            <a:off x="647700" y="2076450"/>
            <a:ext cx="0" cy="609600"/>
          </a:xfrm>
          <a:prstGeom prst="line">
            <a:avLst/>
          </a:prstGeom>
          <a:noFill/>
          <a:ln w="19050">
            <a:solidFill>
              <a:srgbClr val="86A3B8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6" name="Image 0" descr="image.png"/>
          <p:cNvPicPr>
            <a:picLocks noChangeAspect="1"/>
          </p:cNvPicPr>
          <p:nvPr/>
        </p:nvPicPr>
        <p:blipFill>
          <a:blip r:embed="rId3"/>
          <a:srcRect l="-65" r="-65"/>
          <a:stretch/>
        </p:blipFill>
        <p:spPr>
          <a:xfrm>
            <a:off x="762000" y="2190750"/>
            <a:ext cx="4181475" cy="27813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62000" y="4754314"/>
            <a:ext cx="1276052" cy="219075"/>
          </a:xfrm>
          <a:prstGeom prst="rect">
            <a:avLst/>
          </a:prstGeom>
          <a:solidFill>
            <a:srgbClr val="86A3B8">
              <a:alpha val="9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61851" y="4754314"/>
            <a:ext cx="1307592" cy="219456"/>
          </a:xfrm>
          <a:prstGeom prst="rect">
            <a:avLst/>
          </a:prstGeom>
          <a:noFill/>
          <a:ln/>
        </p:spPr>
        <p:txBody>
          <a:bodyPr vert="horz" wrap="square" lIns="114300" tIns="38100" rIns="114300" bIns="3810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PROYECCIÓN_2027_V.01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62000" y="5201989"/>
            <a:ext cx="4178201" cy="685800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762000" y="5201989"/>
            <a:ext cx="0" cy="685800"/>
          </a:xfrm>
          <a:prstGeom prst="line">
            <a:avLst/>
          </a:prstGeom>
          <a:noFill/>
          <a:ln w="1905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1" name="Text 8"/>
          <p:cNvSpPr/>
          <p:nvPr/>
        </p:nvSpPr>
        <p:spPr>
          <a:xfrm>
            <a:off x="931813" y="5354389"/>
            <a:ext cx="3895344" cy="3840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i="1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"El café como motor de productividad, empleo e inclusión en la región de Moyobamba, San Martín."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395540" y="2100288"/>
            <a:ext cx="6590269" cy="11391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16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Nuestro alcance actual beneficia a </a:t>
            </a:r>
            <a:r>
              <a:rPr lang="en-US" sz="160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200 familias</a:t>
            </a:r>
            <a:r>
              <a:rPr lang="en-US" sz="16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proyectando escalar a </a:t>
            </a:r>
            <a:r>
              <a:rPr lang="en-US" sz="160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400 familias</a:t>
            </a:r>
            <a:r>
              <a:rPr lang="en-US" sz="16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a corto plazo. La meta estratégica final integra a </a:t>
            </a:r>
            <a:r>
              <a:rPr lang="en-US" sz="160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1,000 productores</a:t>
            </a:r>
            <a:r>
              <a:rPr lang="en-US" sz="16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y </a:t>
            </a:r>
            <a:r>
              <a:rPr lang="en-US" sz="160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1,000 hectáreas</a:t>
            </a:r>
            <a:r>
              <a:rPr lang="en-US" sz="16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bajo manejo sostenible.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397401" y="3311723"/>
            <a:ext cx="0" cy="526256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4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664101" y="3368873"/>
            <a:ext cx="104775" cy="1905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884143" y="3349823"/>
            <a:ext cx="859536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b="1" kern="0" spc="12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MUJERES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5354438" y="3617714"/>
            <a:ext cx="5916168" cy="2103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444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Promovemos su participación económica activa y liderazgo en la cadena de valor.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5397401" y="3990380"/>
            <a:ext cx="0" cy="526256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8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664101" y="4047530"/>
            <a:ext cx="133350" cy="1905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912718" y="3984807"/>
            <a:ext cx="85039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600" b="1" kern="0" spc="12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JÓVENES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5354438" y="4304704"/>
            <a:ext cx="5916168" cy="2103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444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Aseguramos el relevo generacional mediante formación técnica y tecnológica.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5397401" y="4669036"/>
            <a:ext cx="0" cy="526256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2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664101" y="4726186"/>
            <a:ext cx="133350" cy="1905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899326" y="4661379"/>
            <a:ext cx="1627632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kern="0" spc="12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INCLUSIÓN PLENA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208463" y="4958405"/>
            <a:ext cx="5916168" cy="2103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444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Integramos a personas con discapacidad garantizando equidad en el desarrollo.</a:t>
            </a:r>
            <a:endParaRPr lang="en-US" sz="1400" dirty="0"/>
          </a:p>
        </p:txBody>
      </p:sp>
      <p:sp>
        <p:nvSpPr>
          <p:cNvPr id="25" name="Shape 19"/>
          <p:cNvSpPr/>
          <p:nvPr/>
        </p:nvSpPr>
        <p:spPr>
          <a:xfrm>
            <a:off x="5397401" y="5504855"/>
            <a:ext cx="6032450" cy="0"/>
          </a:xfrm>
          <a:prstGeom prst="line">
            <a:avLst/>
          </a:prstGeom>
          <a:noFill/>
          <a:ln w="9525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6" name="Text 20"/>
          <p:cNvSpPr/>
          <p:nvPr/>
        </p:nvSpPr>
        <p:spPr>
          <a:xfrm>
            <a:off x="5395540" y="5662017"/>
            <a:ext cx="1152144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PRODUCTIVIDAD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6641455" y="5709642"/>
            <a:ext cx="57150" cy="57150"/>
          </a:xfrm>
          <a:prstGeom prst="roundRect">
            <a:avLst>
              <a:gd name="adj" fmla="val 100000"/>
            </a:avLst>
          </a:prstGeom>
          <a:solidFill>
            <a:srgbClr val="86A3B8">
              <a:alpha val="4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8" name="Text 22"/>
          <p:cNvSpPr/>
          <p:nvPr/>
        </p:nvSpPr>
        <p:spPr>
          <a:xfrm>
            <a:off x="6641455" y="5709642"/>
            <a:ext cx="91440" cy="914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200"/>
              </a:lnSpc>
              <a:buNone/>
            </a:pP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6850112" y="5662017"/>
            <a:ext cx="2002536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SOSTENIBILIDAD AMBIENTAL</a:t>
            </a:r>
            <a:endParaRPr lang="en-US" sz="900" dirty="0"/>
          </a:p>
        </p:txBody>
      </p:sp>
      <p:sp>
        <p:nvSpPr>
          <p:cNvPr id="30" name="Text 24"/>
          <p:cNvSpPr/>
          <p:nvPr/>
        </p:nvSpPr>
        <p:spPr>
          <a:xfrm>
            <a:off x="8935194" y="5709642"/>
            <a:ext cx="57150" cy="57150"/>
          </a:xfrm>
          <a:prstGeom prst="roundRect">
            <a:avLst>
              <a:gd name="adj" fmla="val 100000"/>
            </a:avLst>
          </a:prstGeom>
          <a:solidFill>
            <a:srgbClr val="86A3B8">
              <a:alpha val="4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5"/>
          <p:cNvSpPr/>
          <p:nvPr/>
        </p:nvSpPr>
        <p:spPr>
          <a:xfrm>
            <a:off x="8935194" y="5709642"/>
            <a:ext cx="91440" cy="9144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200"/>
              </a:lnSpc>
              <a:buNone/>
            </a:pPr>
            <a:endParaRPr lang="en-US" sz="900" dirty="0"/>
          </a:p>
        </p:txBody>
      </p:sp>
      <p:sp>
        <p:nvSpPr>
          <p:cNvPr id="32" name="Text 26"/>
          <p:cNvSpPr/>
          <p:nvPr/>
        </p:nvSpPr>
        <p:spPr>
          <a:xfrm>
            <a:off x="9145712" y="5662017"/>
            <a:ext cx="181051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DESARROLLO EQUITATIVO</a:t>
            </a:r>
            <a:endParaRPr lang="en-US" sz="900" dirty="0"/>
          </a:p>
        </p:txBody>
      </p:sp>
      <p:sp>
        <p:nvSpPr>
          <p:cNvPr id="33" name="Text 27"/>
          <p:cNvSpPr/>
          <p:nvPr/>
        </p:nvSpPr>
        <p:spPr>
          <a:xfrm>
            <a:off x="3413224" y="752475"/>
            <a:ext cx="304800" cy="190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8"/>
          <p:cNvSpPr/>
          <p:nvPr/>
        </p:nvSpPr>
        <p:spPr>
          <a:xfrm>
            <a:off x="3409795" y="752475"/>
            <a:ext cx="356616" cy="54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35" name="Text 29"/>
          <p:cNvSpPr/>
          <p:nvPr/>
        </p:nvSpPr>
        <p:spPr>
          <a:xfrm>
            <a:off x="3827145" y="685800"/>
            <a:ext cx="4572000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kern="0" spc="360" dirty="0">
                <a:solidFill>
                  <a:schemeClr val="accent6">
                    <a:lumMod val="50000"/>
                  </a:scheme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PROGRAMA DE SUMINISTRO 2027 // ESTRATEGIA</a:t>
            </a:r>
            <a:endParaRPr lang="en-US" sz="9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Text 30"/>
          <p:cNvSpPr/>
          <p:nvPr/>
        </p:nvSpPr>
        <p:spPr>
          <a:xfrm>
            <a:off x="8473976" y="752475"/>
            <a:ext cx="304800" cy="190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1"/>
          <p:cNvSpPr/>
          <p:nvPr/>
        </p:nvSpPr>
        <p:spPr>
          <a:xfrm>
            <a:off x="8470547" y="752475"/>
            <a:ext cx="356616" cy="54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38" name="Text 32"/>
          <p:cNvSpPr/>
          <p:nvPr/>
        </p:nvSpPr>
        <p:spPr>
          <a:xfrm>
            <a:off x="1795462" y="952500"/>
            <a:ext cx="8750808" cy="6309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4500" b="1" kern="0" spc="-2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IMPACTO SOCIAL  Y  </a:t>
            </a:r>
            <a:r>
              <a:rPr lang="en-US" sz="4500" b="1" kern="0" spc="-230" dirty="0">
                <a:solidFill>
                  <a:schemeClr val="accent6">
                    <a:lumMod val="50000"/>
                  </a:scheme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VISIÓN RURAL</a:t>
            </a:r>
            <a:endParaRPr lang="en-US" sz="45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Text 33"/>
          <p:cNvSpPr/>
          <p:nvPr/>
        </p:nvSpPr>
        <p:spPr>
          <a:xfrm>
            <a:off x="5715000" y="1752600"/>
            <a:ext cx="762000" cy="571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ADD410C3-8F96-579E-2701-A34C757EE3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85" y="37905"/>
            <a:ext cx="1188515" cy="7240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828800" y="2150269"/>
            <a:ext cx="8586216" cy="5669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2194"/>
              </a:lnSpc>
              <a:buNone/>
            </a:pPr>
            <a:r>
              <a:rPr lang="en-US" sz="1350" i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Nuestra oferta diversificada y escalable se extiende desde café convencional hasta productos de valor agregado, cubriendo distintos segmentos de mercado.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0972800" y="5638800"/>
            <a:ext cx="1219200" cy="1219200"/>
          </a:xfrm>
          <a:prstGeom prst="roundRect">
            <a:avLst>
              <a:gd name="adj" fmla="val 100000"/>
            </a:avLst>
          </a:prstGeom>
          <a:solidFill>
            <a:srgbClr val="F3F4F6">
              <a:alpha val="5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1609" y="6410325"/>
            <a:ext cx="2615184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70" dirty="0">
                <a:solidFill>
                  <a:srgbClr val="86A3B8">
                    <a:alpha val="6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ESTRATEGIA DE SOSTENIBILIDAD • SAN MARTÍN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956837" y="609600"/>
            <a:ext cx="8311896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kern="0" spc="54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MOYOBAMBA, SAN MARTÍN - 2027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955980" y="914400"/>
            <a:ext cx="8394192" cy="6309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4500"/>
              </a:lnSpc>
              <a:buNone/>
            </a:pPr>
            <a:r>
              <a:rPr lang="en-US" sz="3600" b="1" kern="0" spc="-18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PORTAFOLIO Y RUTA DE </a:t>
            </a:r>
            <a:r>
              <a:rPr lang="en-US" sz="3600" b="1" kern="0" spc="-18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CERTIFICACIÓN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714851" y="1714500"/>
            <a:ext cx="762000" cy="571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" name="Image 0" descr="image.png"/>
          <p:cNvPicPr>
            <a:picLocks noChangeAspect="1"/>
          </p:cNvPicPr>
          <p:nvPr/>
        </p:nvPicPr>
        <p:blipFill>
          <a:blip r:embed="rId3"/>
          <a:srcRect t="-9" b="-9"/>
          <a:stretch/>
        </p:blipFill>
        <p:spPr>
          <a:xfrm>
            <a:off x="609600" y="3014663"/>
            <a:ext cx="3457575" cy="188595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3090863"/>
            <a:ext cx="571351" cy="180975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685725" y="3090863"/>
            <a:ext cx="747275" cy="180975"/>
          </a:xfrm>
          <a:prstGeom prst="rect">
            <a:avLst/>
          </a:prstGeom>
          <a:noFill/>
          <a:ln/>
        </p:spPr>
        <p:txBody>
          <a:bodyPr vert="horz" wrap="square" lIns="76200" tIns="19050" rIns="76200" bIns="1905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VARIEDAD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609600" y="5092750"/>
            <a:ext cx="0" cy="762000"/>
          </a:xfrm>
          <a:prstGeom prst="line">
            <a:avLst/>
          </a:prstGeom>
          <a:noFill/>
          <a:ln w="3810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3" name="Text 10"/>
          <p:cNvSpPr/>
          <p:nvPr/>
        </p:nvSpPr>
        <p:spPr>
          <a:xfrm>
            <a:off x="836563" y="5092750"/>
            <a:ext cx="3337560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kern="0" spc="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SEGMENTOS BASE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836563" y="5435650"/>
            <a:ext cx="332841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050" b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Convencional:</a:t>
            </a: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Base </a:t>
            </a:r>
            <a:r>
              <a:rPr lang="en-US" sz="1050" dirty="0" err="1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comercial</a:t>
            </a: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050" dirty="0" err="1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sólida</a:t>
            </a: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836563" y="5664250"/>
            <a:ext cx="332841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050" b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Especial:</a:t>
            </a: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Calidad de taza excepcional.</a:t>
            </a:r>
            <a:endParaRPr lang="en-US" sz="1050" dirty="0"/>
          </a:p>
        </p:txBody>
      </p:sp>
      <p:pic>
        <p:nvPicPr>
          <p:cNvPr id="16" name="Image 1" descr="image.png"/>
          <p:cNvPicPr>
            <a:picLocks noChangeAspect="1"/>
          </p:cNvPicPr>
          <p:nvPr/>
        </p:nvPicPr>
        <p:blipFill>
          <a:blip r:embed="rId4"/>
          <a:srcRect t="-199" b="-199"/>
          <a:stretch/>
        </p:blipFill>
        <p:spPr>
          <a:xfrm>
            <a:off x="4368701" y="3014663"/>
            <a:ext cx="3457575" cy="1952625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444901" y="3090863"/>
            <a:ext cx="519113" cy="180975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4"/>
          <p:cNvSpPr/>
          <p:nvPr/>
        </p:nvSpPr>
        <p:spPr>
          <a:xfrm>
            <a:off x="4442519" y="3090863"/>
            <a:ext cx="676327" cy="180975"/>
          </a:xfrm>
          <a:prstGeom prst="rect">
            <a:avLst/>
          </a:prstGeom>
          <a:noFill/>
          <a:ln/>
        </p:spPr>
        <p:txBody>
          <a:bodyPr vert="horz" wrap="square" lIns="76200" tIns="19050" rIns="76200" bIns="1905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CALIDAD</a:t>
            </a:r>
            <a:endParaRPr lang="en-US" sz="750" dirty="0"/>
          </a:p>
        </p:txBody>
      </p:sp>
      <p:sp>
        <p:nvSpPr>
          <p:cNvPr id="19" name="Shape 15"/>
          <p:cNvSpPr/>
          <p:nvPr/>
        </p:nvSpPr>
        <p:spPr>
          <a:xfrm>
            <a:off x="4368701" y="5156746"/>
            <a:ext cx="0" cy="990600"/>
          </a:xfrm>
          <a:prstGeom prst="line">
            <a:avLst/>
          </a:prstGeom>
          <a:noFill/>
          <a:ln w="3810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0" name="Text 16"/>
          <p:cNvSpPr/>
          <p:nvPr/>
        </p:nvSpPr>
        <p:spPr>
          <a:xfrm>
            <a:off x="4595738" y="5156746"/>
            <a:ext cx="3337560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kern="0" spc="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VALOR AGREGADO</a:t>
            </a:r>
            <a:endParaRPr lang="en-US" sz="1350" dirty="0"/>
          </a:p>
        </p:txBody>
      </p:sp>
      <p:sp>
        <p:nvSpPr>
          <p:cNvPr id="21" name="Text 17"/>
          <p:cNvSpPr/>
          <p:nvPr/>
        </p:nvSpPr>
        <p:spPr>
          <a:xfrm>
            <a:off x="4595738" y="5499646"/>
            <a:ext cx="332841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050" b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Orgánico:</a:t>
            </a: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Producción sostenible.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4595738" y="5728246"/>
            <a:ext cx="332841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050" b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Fairtrade:</a:t>
            </a: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Impacto social justo.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4595738" y="5956846"/>
            <a:ext cx="332841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• </a:t>
            </a:r>
            <a:r>
              <a:rPr lang="en-US" sz="1050" b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Tostado / Molido:</a:t>
            </a: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Procesado final.</a:t>
            </a:r>
            <a:endParaRPr lang="en-US" sz="1050" dirty="0"/>
          </a:p>
        </p:txBody>
      </p:sp>
      <p:pic>
        <p:nvPicPr>
          <p:cNvPr id="24" name="Image 2" descr="image.png"/>
          <p:cNvPicPr>
            <a:picLocks noChangeAspect="1"/>
          </p:cNvPicPr>
          <p:nvPr/>
        </p:nvPicPr>
        <p:blipFill>
          <a:blip r:embed="rId5"/>
          <a:srcRect t="-114" b="-114"/>
          <a:stretch/>
        </p:blipFill>
        <p:spPr>
          <a:xfrm>
            <a:off x="8127950" y="3014663"/>
            <a:ext cx="3457575" cy="1400175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204150" y="3090863"/>
            <a:ext cx="414338" cy="180975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1"/>
          <p:cNvSpPr/>
          <p:nvPr/>
        </p:nvSpPr>
        <p:spPr>
          <a:xfrm>
            <a:off x="8201769" y="3090863"/>
            <a:ext cx="448056" cy="182880"/>
          </a:xfrm>
          <a:prstGeom prst="rect">
            <a:avLst/>
          </a:prstGeom>
          <a:noFill/>
          <a:ln/>
        </p:spPr>
        <p:txBody>
          <a:bodyPr vert="horz" wrap="square" lIns="76200" tIns="19050" rIns="76200" bIns="1905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SELLO</a:t>
            </a:r>
            <a:endParaRPr lang="en-US" sz="750" dirty="0"/>
          </a:p>
        </p:txBody>
      </p:sp>
      <p:sp>
        <p:nvSpPr>
          <p:cNvPr id="27" name="Shape 22"/>
          <p:cNvSpPr/>
          <p:nvPr/>
        </p:nvSpPr>
        <p:spPr>
          <a:xfrm>
            <a:off x="8127950" y="4603552"/>
            <a:ext cx="0" cy="992981"/>
          </a:xfrm>
          <a:prstGeom prst="line">
            <a:avLst/>
          </a:prstGeom>
          <a:noFill/>
          <a:ln w="3810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8" name="Text 23"/>
          <p:cNvSpPr/>
          <p:nvPr/>
        </p:nvSpPr>
        <p:spPr>
          <a:xfrm>
            <a:off x="8354913" y="4603552"/>
            <a:ext cx="3337560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kern="0" spc="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RUTA 2027</a:t>
            </a:r>
            <a:endParaRPr lang="en-US" sz="1350" dirty="0"/>
          </a:p>
        </p:txBody>
      </p:sp>
      <p:sp>
        <p:nvSpPr>
          <p:cNvPr id="29" name="Text 24"/>
          <p:cNvSpPr/>
          <p:nvPr/>
        </p:nvSpPr>
        <p:spPr>
          <a:xfrm>
            <a:off x="8354913" y="4947642"/>
            <a:ext cx="3264408" cy="6492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Programa activo de implementación para certificaciones Orgánico y Fairtrade, con el objetivo de certificados vigentes para el ciclo 2027.</a:t>
            </a:r>
            <a:endParaRPr lang="en-US" sz="1050" dirty="0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DFBFDDD0-BF69-71FB-5AC5-466C538D14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53" y="68385"/>
            <a:ext cx="1188515" cy="7240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6705600" y="619125"/>
            <a:ext cx="4876800" cy="0"/>
          </a:xfrm>
          <a:prstGeom prst="line">
            <a:avLst/>
          </a:prstGeom>
          <a:noFill/>
          <a:ln w="19050">
            <a:solidFill>
              <a:srgbClr val="86A3B8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Shape 3"/>
          <p:cNvSpPr/>
          <p:nvPr/>
        </p:nvSpPr>
        <p:spPr>
          <a:xfrm>
            <a:off x="11582400" y="609600"/>
            <a:ext cx="0" cy="5638800"/>
          </a:xfrm>
          <a:prstGeom prst="line">
            <a:avLst/>
          </a:prstGeom>
          <a:noFill/>
          <a:ln w="19050">
            <a:solidFill>
              <a:srgbClr val="86A3B8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6" name="Shape 4"/>
          <p:cNvSpPr/>
          <p:nvPr/>
        </p:nvSpPr>
        <p:spPr>
          <a:xfrm>
            <a:off x="6705600" y="6238875"/>
            <a:ext cx="4876800" cy="0"/>
          </a:xfrm>
          <a:prstGeom prst="line">
            <a:avLst/>
          </a:prstGeom>
          <a:noFill/>
          <a:ln w="19050">
            <a:solidFill>
              <a:srgbClr val="86A3B8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7" name="Text 5"/>
          <p:cNvSpPr/>
          <p:nvPr/>
        </p:nvSpPr>
        <p:spPr>
          <a:xfrm>
            <a:off x="7315200" y="609600"/>
            <a:ext cx="4267200" cy="3886200"/>
          </a:xfrm>
          <a:prstGeom prst="roundRect">
            <a:avLst>
              <a:gd name="adj" fmla="val 490"/>
            </a:avLst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0" descr="image.png"/>
          <p:cNvPicPr>
            <a:picLocks noChangeAspect="1"/>
          </p:cNvPicPr>
          <p:nvPr/>
        </p:nvPicPr>
        <p:blipFill>
          <a:blip r:embed="rId3"/>
          <a:srcRect t="-29687" b="-29687"/>
          <a:stretch/>
        </p:blipFill>
        <p:spPr>
          <a:xfrm>
            <a:off x="5819298" y="-1103783"/>
            <a:ext cx="6326560" cy="57616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839200" y="2550319"/>
            <a:ext cx="1219200" cy="4763"/>
          </a:xfrm>
          <a:prstGeom prst="rect">
            <a:avLst/>
          </a:prstGeom>
          <a:solidFill>
            <a:srgbClr val="86A3B8">
              <a:alpha val="4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9446419" y="1943100"/>
            <a:ext cx="4763" cy="1219200"/>
          </a:xfrm>
          <a:prstGeom prst="rect">
            <a:avLst/>
          </a:prstGeom>
          <a:solidFill>
            <a:srgbClr val="86A3B8">
              <a:alpha val="4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9296400" y="2400300"/>
            <a:ext cx="304800" cy="304800"/>
          </a:xfrm>
          <a:prstGeom prst="roundRect">
            <a:avLst>
              <a:gd name="adj" fmla="val 100000"/>
            </a:avLst>
          </a:prstGeom>
          <a:noFill/>
          <a:ln w="9525">
            <a:solidFill>
              <a:srgbClr val="86A3B8">
                <a:alpha val="60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9582001" y="3795713"/>
            <a:ext cx="1847999" cy="547688"/>
          </a:xfrm>
          <a:prstGeom prst="rect">
            <a:avLst/>
          </a:prstGeom>
          <a:solidFill>
            <a:srgbClr val="FFFFFF">
              <a:alpha val="90000"/>
            </a:srgbClr>
          </a:solidFill>
          <a:ln w="9525">
            <a:solidFill>
              <a:srgbClr val="000000">
                <a:alpha val="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9673468" y="3917156"/>
            <a:ext cx="1655064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013"/>
              </a:lnSpc>
              <a:buNone/>
            </a:pPr>
            <a:r>
              <a:rPr lang="en-US" sz="675" b="1" kern="0" spc="6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PROTOCOLO // SCA</a:t>
            </a:r>
            <a:endParaRPr lang="en-US" sz="675" dirty="0"/>
          </a:p>
        </p:txBody>
      </p:sp>
      <p:sp>
        <p:nvSpPr>
          <p:cNvPr id="14" name="Text 11"/>
          <p:cNvSpPr/>
          <p:nvPr/>
        </p:nvSpPr>
        <p:spPr>
          <a:xfrm>
            <a:off x="9673325" y="4067175"/>
            <a:ext cx="1664208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200"/>
              </a:lnSpc>
              <a:buNone/>
            </a:pPr>
            <a:r>
              <a:rPr lang="en-US" sz="900" b="1" kern="0" spc="-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VALIDACIÓN DE LABORATORIO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5767101" y="4614795"/>
            <a:ext cx="2057400" cy="1524000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1" descr="image.png"/>
          <p:cNvPicPr>
            <a:picLocks noChangeAspect="1"/>
          </p:cNvPicPr>
          <p:nvPr/>
        </p:nvPicPr>
        <p:blipFill>
          <a:blip r:embed="rId4"/>
          <a:srcRect l="-17500" r="-17500"/>
          <a:stretch/>
        </p:blipFill>
        <p:spPr>
          <a:xfrm>
            <a:off x="2074530" y="4876800"/>
            <a:ext cx="2385508" cy="176704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9525000" y="4724400"/>
            <a:ext cx="2057400" cy="1524000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609600" y="609600"/>
            <a:ext cx="952500" cy="180975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5"/>
          <p:cNvSpPr/>
          <p:nvPr/>
        </p:nvSpPr>
        <p:spPr>
          <a:xfrm>
            <a:off x="609600" y="609600"/>
            <a:ext cx="978408" cy="182880"/>
          </a:xfrm>
          <a:prstGeom prst="rect">
            <a:avLst/>
          </a:prstGeom>
          <a:noFill/>
          <a:ln/>
        </p:spPr>
        <p:txBody>
          <a:bodyPr vert="horz" wrap="square" lIns="76200" tIns="19050" rIns="76200" bIns="1905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7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CALIDAD_2027</a:t>
            </a:r>
            <a:endParaRPr lang="en-US" sz="750" dirty="0"/>
          </a:p>
        </p:txBody>
      </p:sp>
      <p:sp>
        <p:nvSpPr>
          <p:cNvPr id="21" name="Text 16"/>
          <p:cNvSpPr/>
          <p:nvPr/>
        </p:nvSpPr>
        <p:spPr>
          <a:xfrm>
            <a:off x="1675209" y="623888"/>
            <a:ext cx="2468880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36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MOYOBAMBA · SAN MARTÍN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609600" y="1019175"/>
            <a:ext cx="5632704" cy="121005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4500" b="1" kern="0" spc="-2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FICHA TÉCNICA Y
</a:t>
            </a:r>
            <a:r>
              <a:rPr lang="en-US" sz="4500" b="1" kern="0" spc="-23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ESTÁNDARES RERUM</a:t>
            </a:r>
            <a:endParaRPr lang="en-US" sz="4500" dirty="0"/>
          </a:p>
        </p:txBody>
      </p:sp>
      <p:sp>
        <p:nvSpPr>
          <p:cNvPr id="23" name="Text 18"/>
          <p:cNvSpPr/>
          <p:nvPr/>
        </p:nvSpPr>
        <p:spPr>
          <a:xfrm>
            <a:off x="609600" y="2352675"/>
            <a:ext cx="914400" cy="571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Shape 19"/>
          <p:cNvSpPr/>
          <p:nvPr/>
        </p:nvSpPr>
        <p:spPr>
          <a:xfrm>
            <a:off x="609600" y="2714625"/>
            <a:ext cx="0" cy="371475"/>
          </a:xfrm>
          <a:prstGeom prst="line">
            <a:avLst/>
          </a:prstGeom>
          <a:noFill/>
          <a:ln w="19050">
            <a:solidFill>
              <a:srgbClr val="86A3B8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5" name="Text 20"/>
          <p:cNvSpPr/>
          <p:nvPr/>
        </p:nvSpPr>
        <p:spPr>
          <a:xfrm>
            <a:off x="781050" y="2714625"/>
            <a:ext cx="2496312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7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ORIGEN Y ALTITUD</a:t>
            </a:r>
            <a:endParaRPr lang="en-US" sz="750" dirty="0"/>
          </a:p>
        </p:txBody>
      </p:sp>
      <p:sp>
        <p:nvSpPr>
          <p:cNvPr id="26" name="Text 21"/>
          <p:cNvSpPr/>
          <p:nvPr/>
        </p:nvSpPr>
        <p:spPr>
          <a:xfrm>
            <a:off x="781050" y="2895600"/>
            <a:ext cx="250545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MOYOBAMBA / 1,200–1,500 M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3505200" y="2714625"/>
            <a:ext cx="0" cy="371475"/>
          </a:xfrm>
          <a:prstGeom prst="line">
            <a:avLst/>
          </a:prstGeom>
          <a:noFill/>
          <a:ln w="19050">
            <a:solidFill>
              <a:srgbClr val="86A3B8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8" name="Text 23"/>
          <p:cNvSpPr/>
          <p:nvPr/>
        </p:nvSpPr>
        <p:spPr>
          <a:xfrm>
            <a:off x="3676650" y="2714625"/>
            <a:ext cx="2496312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7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PROCESO Y HUMEDAD</a:t>
            </a:r>
            <a:endParaRPr lang="en-US" sz="750" dirty="0"/>
          </a:p>
        </p:txBody>
      </p:sp>
      <p:sp>
        <p:nvSpPr>
          <p:cNvPr id="29" name="Text 24"/>
          <p:cNvSpPr/>
          <p:nvPr/>
        </p:nvSpPr>
        <p:spPr>
          <a:xfrm>
            <a:off x="3676650" y="2895600"/>
            <a:ext cx="250545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LAVADO / 11–12% H</a:t>
            </a:r>
            <a:r>
              <a:rPr lang="en-US" sz="1050" b="1" baseline="-400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r>
              <a:rPr lang="en-US" sz="105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609600" y="3238500"/>
            <a:ext cx="0" cy="371475"/>
          </a:xfrm>
          <a:prstGeom prst="line">
            <a:avLst/>
          </a:prstGeom>
          <a:noFill/>
          <a:ln w="19050">
            <a:solidFill>
              <a:srgbClr val="86A3B8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1" name="Text 26"/>
          <p:cNvSpPr/>
          <p:nvPr/>
        </p:nvSpPr>
        <p:spPr>
          <a:xfrm>
            <a:off x="781050" y="3238500"/>
            <a:ext cx="2496312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7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TRAZABILIDAD</a:t>
            </a:r>
            <a:endParaRPr lang="en-US" sz="750" dirty="0"/>
          </a:p>
        </p:txBody>
      </p:sp>
      <p:sp>
        <p:nvSpPr>
          <p:cNvPr id="32" name="Text 27"/>
          <p:cNvSpPr/>
          <p:nvPr/>
        </p:nvSpPr>
        <p:spPr>
          <a:xfrm>
            <a:off x="781050" y="3419475"/>
            <a:ext cx="250545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PRODUCTOR · PARCELA · LOTE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3505200" y="3238500"/>
            <a:ext cx="0" cy="371475"/>
          </a:xfrm>
          <a:prstGeom prst="line">
            <a:avLst/>
          </a:prstGeom>
          <a:noFill/>
          <a:ln w="19050">
            <a:solidFill>
              <a:srgbClr val="86A3B8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4" name="Text 29"/>
          <p:cNvSpPr/>
          <p:nvPr/>
        </p:nvSpPr>
        <p:spPr>
          <a:xfrm>
            <a:off x="3676650" y="3238500"/>
            <a:ext cx="2496312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7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CERTIFICACIÓN</a:t>
            </a:r>
            <a:endParaRPr lang="en-US" sz="750" dirty="0"/>
          </a:p>
        </p:txBody>
      </p:sp>
      <p:sp>
        <p:nvSpPr>
          <p:cNvPr id="35" name="Text 30"/>
          <p:cNvSpPr/>
          <p:nvPr/>
        </p:nvSpPr>
        <p:spPr>
          <a:xfrm>
            <a:off x="3676650" y="3419475"/>
            <a:ext cx="250545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ORGÁNICO + FAIRTRADE</a:t>
            </a:r>
            <a:endParaRPr lang="en-US" sz="1050" dirty="0"/>
          </a:p>
        </p:txBody>
      </p:sp>
      <p:sp>
        <p:nvSpPr>
          <p:cNvPr id="36" name="Text 31"/>
          <p:cNvSpPr/>
          <p:nvPr/>
        </p:nvSpPr>
        <p:spPr>
          <a:xfrm>
            <a:off x="609600" y="3990975"/>
            <a:ext cx="4876800" cy="1079897"/>
          </a:xfrm>
          <a:prstGeom prst="roundRect">
            <a:avLst>
              <a:gd name="adj" fmla="val 1764"/>
            </a:avLst>
          </a:prstGeom>
          <a:solidFill>
            <a:srgbClr val="F8FAFC"/>
          </a:solidFill>
          <a:ln w="9525">
            <a:solidFill>
              <a:srgbClr val="86A3B8">
                <a:alpha val="30000"/>
              </a:srgbClr>
            </a:solidFill>
          </a:ln>
          <a:effectLst>
            <a:outerShdw blurRad="19050" dist="9525" dir="5400000" algn="bl" rotWithShape="0">
              <a:srgbClr val="000000">
                <a:alpha val="5000"/>
              </a:srgbClr>
            </a:outerShdw>
          </a:effectLst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7" name="Text 32"/>
          <p:cNvSpPr/>
          <p:nvPr/>
        </p:nvSpPr>
        <p:spPr>
          <a:xfrm>
            <a:off x="581025" y="3962400"/>
            <a:ext cx="114300" cy="11430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8" name="Image 3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05375" y="4152900"/>
            <a:ext cx="342900" cy="381000"/>
          </a:xfrm>
          <a:prstGeom prst="rect">
            <a:avLst/>
          </a:prstGeom>
        </p:spPr>
      </p:pic>
      <p:sp>
        <p:nvSpPr>
          <p:cNvPr id="39" name="Text 33"/>
          <p:cNvSpPr/>
          <p:nvPr/>
        </p:nvSpPr>
        <p:spPr>
          <a:xfrm>
            <a:off x="847725" y="4230886"/>
            <a:ext cx="4434840" cy="603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84"/>
              </a:lnSpc>
              <a:buNone/>
            </a:pPr>
            <a:r>
              <a:rPr lang="en-US" sz="975" i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"Nota de Validación: Los valores finales de taza (SCA), perfil sensorial, screen y rendimiento físico se confirmarán exclusivamente tras el análisis técnico del lote en destino."</a:t>
            </a:r>
            <a:endParaRPr lang="en-US" sz="975" dirty="0"/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9A350963-2D6A-A37A-6C50-E66543D67C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4991" y="4657905"/>
            <a:ext cx="3670867" cy="1547956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6F71FD7-C200-4DCB-FE80-30478D2348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4228" y="4154615"/>
            <a:ext cx="2315491" cy="2244830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68276BEC-00BA-4DA7-14AA-3199E4B1EB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57343" y="-2246"/>
            <a:ext cx="1188515" cy="7240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4F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8002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609600" y="3243262"/>
            <a:ext cx="2457450" cy="0"/>
          </a:xfrm>
          <a:prstGeom prst="line">
            <a:avLst/>
          </a:prstGeom>
          <a:noFill/>
          <a:ln w="9525">
            <a:solidFill>
              <a:srgbClr val="86A3B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610046" y="2933700"/>
            <a:ext cx="26517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01.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942975" y="2895600"/>
            <a:ext cx="1581912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kern="0" spc="1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PRODUCTORES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09600" y="3401616"/>
            <a:ext cx="2496312" cy="6492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706"/>
              </a:lnSpc>
              <a:buNone/>
            </a:pPr>
            <a:r>
              <a:rPr lang="en-US" sz="1050" i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Garantizan la producción primaria y la trazabilidad total del café desde la finca.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09600" y="4702969"/>
            <a:ext cx="2457450" cy="0"/>
          </a:xfrm>
          <a:prstGeom prst="line">
            <a:avLst/>
          </a:prstGeom>
          <a:noFill/>
          <a:ln w="9525">
            <a:solidFill>
              <a:srgbClr val="86A3B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9" name="Text 7"/>
          <p:cNvSpPr/>
          <p:nvPr/>
        </p:nvSpPr>
        <p:spPr>
          <a:xfrm>
            <a:off x="610046" y="4393406"/>
            <a:ext cx="26517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02.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2975" y="4355306"/>
            <a:ext cx="1444752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kern="0" spc="1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GRONERT COMPANY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09600" y="4861322"/>
            <a:ext cx="2496312" cy="6492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706"/>
              </a:lnSpc>
              <a:buNone/>
            </a:pPr>
            <a:r>
              <a:rPr lang="en-US" sz="1050" i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Articulador estratégico enfocado en calidad, sostenibilidad y gestión técnica comercial.</a:t>
            </a:r>
            <a:endParaRPr lang="en-US" sz="1050" dirty="0"/>
          </a:p>
        </p:txBody>
      </p:sp>
      <p:pic>
        <p:nvPicPr>
          <p:cNvPr id="12" name="Image 0" descr="image.png"/>
          <p:cNvPicPr>
            <a:picLocks noChangeAspect="1"/>
          </p:cNvPicPr>
          <p:nvPr/>
        </p:nvPicPr>
        <p:blipFill>
          <a:blip r:embed="rId3"/>
          <a:srcRect t="-22493" b="-22493"/>
          <a:stretch/>
        </p:blipFill>
        <p:spPr>
          <a:xfrm>
            <a:off x="3448049" y="2787824"/>
            <a:ext cx="2701659" cy="2241376"/>
          </a:xfrm>
          <a:prstGeom prst="rect">
            <a:avLst/>
          </a:prstGeom>
        </p:spPr>
      </p:pic>
      <p:pic>
        <p:nvPicPr>
          <p:cNvPr id="13" name="Image 1" descr="image.png"/>
          <p:cNvPicPr>
            <a:picLocks noChangeAspect="1"/>
          </p:cNvPicPr>
          <p:nvPr/>
        </p:nvPicPr>
        <p:blipFill>
          <a:blip r:embed="rId4"/>
          <a:srcRect t="-15513" b="-15513"/>
          <a:stretch/>
        </p:blipFill>
        <p:spPr>
          <a:xfrm>
            <a:off x="6172200" y="2800141"/>
            <a:ext cx="2686812" cy="222905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48050" y="5257800"/>
            <a:ext cx="5295900" cy="876300"/>
          </a:xfrm>
          <a:prstGeom prst="roundRect">
            <a:avLst>
              <a:gd name="adj" fmla="val 2174"/>
            </a:avLst>
          </a:prstGeom>
          <a:solidFill>
            <a:srgbClr val="F3F4F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3448050" y="5257800"/>
            <a:ext cx="0" cy="876300"/>
          </a:xfrm>
          <a:prstGeom prst="line">
            <a:avLst/>
          </a:prstGeom>
          <a:noFill/>
          <a:ln w="3810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6" name="Text 12"/>
          <p:cNvSpPr/>
          <p:nvPr/>
        </p:nvSpPr>
        <p:spPr>
          <a:xfrm>
            <a:off x="3714750" y="5486400"/>
            <a:ext cx="4846320" cy="4206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"Para una cadena de suministro eficiente, cada actor tiene un rol definido para garantizar la excelencia operativa."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9124950" y="3243262"/>
            <a:ext cx="2457450" cy="0"/>
          </a:xfrm>
          <a:prstGeom prst="line">
            <a:avLst/>
          </a:prstGeom>
          <a:noFill/>
          <a:ln w="9525">
            <a:solidFill>
              <a:srgbClr val="86A3B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8" name="Text 14"/>
          <p:cNvSpPr/>
          <p:nvPr/>
        </p:nvSpPr>
        <p:spPr>
          <a:xfrm>
            <a:off x="9102010" y="2895600"/>
            <a:ext cx="2194560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350" b="1" kern="0" spc="1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CORDILLERA ANDINA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11357830" y="2933700"/>
            <a:ext cx="26517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.03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9124950" y="3401616"/>
            <a:ext cx="2496312" cy="6492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706"/>
              </a:lnSpc>
              <a:buNone/>
            </a:pPr>
            <a:r>
              <a:rPr lang="en-US" sz="1050" i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Pilar operativo: lidera el acopio, gestión contractual, logística y exportación directa.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9124950" y="4702969"/>
            <a:ext cx="2457450" cy="0"/>
          </a:xfrm>
          <a:prstGeom prst="line">
            <a:avLst/>
          </a:prstGeom>
          <a:noFill/>
          <a:ln w="9525">
            <a:solidFill>
              <a:srgbClr val="86A3B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2" name="Text 18"/>
          <p:cNvSpPr/>
          <p:nvPr/>
        </p:nvSpPr>
        <p:spPr>
          <a:xfrm>
            <a:off x="10508897" y="4355306"/>
            <a:ext cx="786384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350" b="1" kern="0" spc="1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RERUM</a:t>
            </a:r>
            <a:endParaRPr lang="en-US" sz="1350" dirty="0"/>
          </a:p>
        </p:txBody>
      </p:sp>
      <p:sp>
        <p:nvSpPr>
          <p:cNvPr id="23" name="Text 19"/>
          <p:cNvSpPr/>
          <p:nvPr/>
        </p:nvSpPr>
        <p:spPr>
          <a:xfrm>
            <a:off x="11357830" y="4393406"/>
            <a:ext cx="265176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.04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9124950" y="4861322"/>
            <a:ext cx="2496312" cy="6492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706"/>
              </a:lnSpc>
              <a:buNone/>
            </a:pPr>
            <a:r>
              <a:rPr lang="en-US" sz="1050" i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Responsable de la validación final del producto y la ejecución de la compra comercial.</a:t>
            </a:r>
            <a:endParaRPr lang="en-US" sz="1050" dirty="0"/>
          </a:p>
        </p:txBody>
      </p:sp>
      <p:sp>
        <p:nvSpPr>
          <p:cNvPr id="25" name="Shape 21"/>
          <p:cNvSpPr/>
          <p:nvPr/>
        </p:nvSpPr>
        <p:spPr>
          <a:xfrm>
            <a:off x="609600" y="6138862"/>
            <a:ext cx="10972800" cy="0"/>
          </a:xfrm>
          <a:prstGeom prst="line">
            <a:avLst/>
          </a:prstGeom>
          <a:noFill/>
          <a:ln w="9525">
            <a:solidFill>
              <a:srgbClr val="86A3B8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6" name="Text 22"/>
          <p:cNvSpPr/>
          <p:nvPr/>
        </p:nvSpPr>
        <p:spPr>
          <a:xfrm>
            <a:off x="609600" y="6438900"/>
            <a:ext cx="304800" cy="9525"/>
          </a:xfrm>
          <a:prstGeom prst="rect">
            <a:avLst/>
          </a:prstGeom>
          <a:solidFill>
            <a:srgbClr val="86A3B8">
              <a:alpha val="3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3"/>
          <p:cNvSpPr/>
          <p:nvPr/>
        </p:nvSpPr>
        <p:spPr>
          <a:xfrm>
            <a:off x="990451" y="6372225"/>
            <a:ext cx="1289304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7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EFICIENCIA LOGÍSTICA</a:t>
            </a:r>
            <a:endParaRPr lang="en-US" sz="750" dirty="0"/>
          </a:p>
        </p:txBody>
      </p:sp>
      <p:sp>
        <p:nvSpPr>
          <p:cNvPr id="28" name="Text 24"/>
          <p:cNvSpPr/>
          <p:nvPr/>
        </p:nvSpPr>
        <p:spPr>
          <a:xfrm>
            <a:off x="9779943" y="6372225"/>
            <a:ext cx="1472184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7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ALIANZA SAN MARTÍN 2027</a:t>
            </a:r>
            <a:endParaRPr lang="en-US" sz="750" dirty="0"/>
          </a:p>
        </p:txBody>
      </p:sp>
      <p:sp>
        <p:nvSpPr>
          <p:cNvPr id="29" name="Text 25"/>
          <p:cNvSpPr/>
          <p:nvPr/>
        </p:nvSpPr>
        <p:spPr>
          <a:xfrm>
            <a:off x="11277600" y="6438900"/>
            <a:ext cx="304800" cy="9525"/>
          </a:xfrm>
          <a:prstGeom prst="rect">
            <a:avLst/>
          </a:prstGeom>
          <a:solidFill>
            <a:srgbClr val="86A3B8">
              <a:alpha val="3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6"/>
          <p:cNvSpPr/>
          <p:nvPr/>
        </p:nvSpPr>
        <p:spPr>
          <a:xfrm>
            <a:off x="0" y="3429000"/>
            <a:ext cx="304800" cy="9525"/>
          </a:xfrm>
          <a:prstGeom prst="rect">
            <a:avLst/>
          </a:prstGeom>
          <a:solidFill>
            <a:srgbClr val="86A3B8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7"/>
          <p:cNvSpPr/>
          <p:nvPr/>
        </p:nvSpPr>
        <p:spPr>
          <a:xfrm>
            <a:off x="11887200" y="3429000"/>
            <a:ext cx="304800" cy="9525"/>
          </a:xfrm>
          <a:prstGeom prst="rect">
            <a:avLst/>
          </a:prstGeom>
          <a:solidFill>
            <a:srgbClr val="86A3B8">
              <a:alpha val="2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8"/>
          <p:cNvSpPr/>
          <p:nvPr/>
        </p:nvSpPr>
        <p:spPr>
          <a:xfrm>
            <a:off x="499586" y="457200"/>
            <a:ext cx="1122883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kern="0" spc="54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SUMINISTRO DE CAFÉ 2027: MOYOBAMBA</a:t>
            </a:r>
            <a:endParaRPr lang="en-US" sz="900" dirty="0"/>
          </a:p>
        </p:txBody>
      </p:sp>
      <p:sp>
        <p:nvSpPr>
          <p:cNvPr id="33" name="Text 29"/>
          <p:cNvSpPr/>
          <p:nvPr/>
        </p:nvSpPr>
        <p:spPr>
          <a:xfrm>
            <a:off x="609600" y="723900"/>
            <a:ext cx="11119104" cy="14356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5625"/>
              </a:lnSpc>
              <a:buNone/>
            </a:pPr>
            <a:r>
              <a:rPr lang="en-US" sz="4500" b="1" kern="0" spc="-2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MODELO OPERATIVO </a:t>
            </a:r>
            <a:r>
              <a:rPr lang="en-US" sz="4500" b="1" kern="0" spc="-23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Y RESPONSABILIDADES</a:t>
            </a:r>
            <a:endParaRPr lang="en-US" sz="4500" dirty="0"/>
          </a:p>
        </p:txBody>
      </p:sp>
      <p:sp>
        <p:nvSpPr>
          <p:cNvPr id="34" name="Text 30"/>
          <p:cNvSpPr/>
          <p:nvPr/>
        </p:nvSpPr>
        <p:spPr>
          <a:xfrm>
            <a:off x="5638800" y="2381250"/>
            <a:ext cx="914400" cy="571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08348292-D56F-7986-C5ED-10DB8C828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845" y="1482247"/>
            <a:ext cx="3143905" cy="132939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C19A7C80-95C9-3925-A560-CBA59A10E6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1468" y="5410005"/>
            <a:ext cx="1188515" cy="724095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CCC1E701-4EB6-3219-9DE1-656D488F67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34" y="1363980"/>
            <a:ext cx="1525630" cy="1482805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BBA2541B-106F-8EE2-A497-944209E64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41429" y="4121944"/>
            <a:ext cx="1787294" cy="53135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966418" y="981075"/>
            <a:ext cx="457200" cy="190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961465" y="981075"/>
            <a:ext cx="512064" cy="54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46018" y="914400"/>
            <a:ext cx="313639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00" b="1" kern="0" spc="36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SUMINISTRO // MOYOBAMBA 2027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68233" y="981075"/>
            <a:ext cx="457200" cy="190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63280" y="981075"/>
            <a:ext cx="512064" cy="548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1800"/>
              </a:lnSpc>
              <a:buNone/>
            </a:pP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53891" y="1219200"/>
            <a:ext cx="11027664" cy="56692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4500" b="1" kern="0" spc="-23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PLANIFICACIÓN DE </a:t>
            </a:r>
            <a:r>
              <a:rPr lang="en-US" sz="4500" b="1" kern="0" spc="-23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OFERTA COMERCIAL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5638800" y="2114550"/>
            <a:ext cx="914400" cy="57150"/>
          </a:xfrm>
          <a:prstGeom prst="rect">
            <a:avLst/>
          </a:prstGeom>
          <a:solidFill>
            <a:srgbClr val="86A3B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62000" y="2628900"/>
            <a:ext cx="3301901" cy="3686175"/>
          </a:xfrm>
          <a:prstGeom prst="rect">
            <a:avLst/>
          </a:prstGeom>
          <a:solidFill>
            <a:srgbClr val="F8FAFC"/>
          </a:solidFill>
          <a:ln/>
          <a:effectLst>
            <a:outerShdw blurRad="19050" dist="9525" dir="5400000" algn="bl" rotWithShape="0">
              <a:srgbClr val="000000">
                <a:alpha val="5000"/>
              </a:srgbClr>
            </a:outerShdw>
          </a:effectLst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62000" y="2647950"/>
            <a:ext cx="3301901" cy="0"/>
          </a:xfrm>
          <a:prstGeom prst="line">
            <a:avLst/>
          </a:prstGeom>
          <a:noFill/>
          <a:ln w="3810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12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6800" y="2971800"/>
            <a:ext cx="285750" cy="3429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3380036" y="2971800"/>
            <a:ext cx="484632" cy="4206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00000">
                    <a:alpha val="1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01</a:t>
            </a:r>
            <a:endParaRPr lang="en-US" sz="2700" dirty="0"/>
          </a:p>
        </p:txBody>
      </p:sp>
      <p:sp>
        <p:nvSpPr>
          <p:cNvPr id="14" name="Text 11"/>
          <p:cNvSpPr/>
          <p:nvPr/>
        </p:nvSpPr>
        <p:spPr>
          <a:xfrm>
            <a:off x="1065163" y="3581400"/>
            <a:ext cx="2798064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kern="0" spc="1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CAFÉ PERGAMINO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065163" y="4076700"/>
            <a:ext cx="2734056" cy="12435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Volumen proyectado de 2,000 sacos de 56 kg cada uno, totalizando 112 Toneladas Métricas (TM) para la oferta inicial de suministro comercial.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1066800" y="5548313"/>
            <a:ext cx="2692301" cy="0"/>
          </a:xfrm>
          <a:prstGeom prst="line">
            <a:avLst/>
          </a:prstGeom>
          <a:noFill/>
          <a:ln w="9525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7" name="Text 14"/>
          <p:cNvSpPr/>
          <p:nvPr/>
        </p:nvSpPr>
        <p:spPr>
          <a:xfrm>
            <a:off x="1064791" y="5876925"/>
            <a:ext cx="950976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META: 112 TM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4444901" y="2628900"/>
            <a:ext cx="3302050" cy="3686175"/>
          </a:xfrm>
          <a:prstGeom prst="rect">
            <a:avLst/>
          </a:prstGeom>
          <a:solidFill>
            <a:srgbClr val="F8FAFC"/>
          </a:solidFill>
          <a:ln/>
          <a:effectLst>
            <a:outerShdw blurRad="19050" dist="9525" dir="5400000" algn="bl" rotWithShape="0">
              <a:srgbClr val="000000">
                <a:alpha val="5000"/>
              </a:srgbClr>
            </a:outerShdw>
          </a:effectLst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4444901" y="2647950"/>
            <a:ext cx="3302050" cy="0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0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49701" y="2971800"/>
            <a:ext cx="285750" cy="34290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063085" y="2971800"/>
            <a:ext cx="484632" cy="4206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00000">
                    <a:alpha val="1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02</a:t>
            </a:r>
            <a:endParaRPr lang="en-US" sz="2700" dirty="0"/>
          </a:p>
        </p:txBody>
      </p:sp>
      <p:sp>
        <p:nvSpPr>
          <p:cNvPr id="22" name="Text 18"/>
          <p:cNvSpPr/>
          <p:nvPr/>
        </p:nvSpPr>
        <p:spPr>
          <a:xfrm>
            <a:off x="4748138" y="3581400"/>
            <a:ext cx="2798064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kern="0" spc="1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CAFÉ EXPORTABLE</a:t>
            </a: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4748138" y="4076700"/>
            <a:ext cx="2734056" cy="9966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Estimación de aproximadamente 78.4 TM de café verde, calculada con un rendimiento referencial del 70% desde el estado de pergamino.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4749701" y="5548313"/>
            <a:ext cx="2692450" cy="0"/>
          </a:xfrm>
          <a:prstGeom prst="line">
            <a:avLst/>
          </a:prstGeom>
          <a:noFill/>
          <a:ln w="9525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5" name="Text 21"/>
          <p:cNvSpPr/>
          <p:nvPr/>
        </p:nvSpPr>
        <p:spPr>
          <a:xfrm>
            <a:off x="4748585" y="5876925"/>
            <a:ext cx="1243584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RENDIMIENTO: 70%</a:t>
            </a:r>
            <a:endParaRPr lang="en-US" sz="900" dirty="0"/>
          </a:p>
        </p:txBody>
      </p:sp>
      <p:sp>
        <p:nvSpPr>
          <p:cNvPr id="26" name="Text 22"/>
          <p:cNvSpPr/>
          <p:nvPr/>
        </p:nvSpPr>
        <p:spPr>
          <a:xfrm>
            <a:off x="8127950" y="2628900"/>
            <a:ext cx="3301901" cy="3686175"/>
          </a:xfrm>
          <a:prstGeom prst="rect">
            <a:avLst/>
          </a:prstGeom>
          <a:solidFill>
            <a:srgbClr val="F8FAFC"/>
          </a:solidFill>
          <a:ln/>
          <a:effectLst>
            <a:outerShdw blurRad="19050" dist="9525" dir="5400000" algn="bl" rotWithShape="0">
              <a:srgbClr val="000000">
                <a:alpha val="5000"/>
              </a:srgbClr>
            </a:outerShdw>
          </a:effectLst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Shape 23"/>
          <p:cNvSpPr/>
          <p:nvPr/>
        </p:nvSpPr>
        <p:spPr>
          <a:xfrm>
            <a:off x="8127950" y="2647950"/>
            <a:ext cx="3301901" cy="0"/>
          </a:xfrm>
          <a:prstGeom prst="line">
            <a:avLst/>
          </a:prstGeom>
          <a:noFill/>
          <a:ln w="38100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pic>
        <p:nvPicPr>
          <p:cNvPr id="28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432750" y="2971800"/>
            <a:ext cx="323850" cy="342900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10745986" y="2971800"/>
            <a:ext cx="484632" cy="4206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000000">
                    <a:alpha val="10000"/>
                  </a:srgbClr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03</a:t>
            </a:r>
            <a:endParaRPr lang="en-US" sz="2700" dirty="0"/>
          </a:p>
        </p:txBody>
      </p:sp>
      <p:sp>
        <p:nvSpPr>
          <p:cNvPr id="30" name="Text 25"/>
          <p:cNvSpPr/>
          <p:nvPr/>
        </p:nvSpPr>
        <p:spPr>
          <a:xfrm>
            <a:off x="8431113" y="3581400"/>
            <a:ext cx="2798064" cy="30175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kern="0" spc="15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BASE LOGÍSTICA</a:t>
            </a:r>
            <a:endParaRPr lang="en-US" sz="1500" dirty="0"/>
          </a:p>
        </p:txBody>
      </p:sp>
      <p:sp>
        <p:nvSpPr>
          <p:cNvPr id="31" name="Text 26"/>
          <p:cNvSpPr/>
          <p:nvPr/>
        </p:nvSpPr>
        <p:spPr>
          <a:xfrm>
            <a:off x="8431113" y="4076700"/>
            <a:ext cx="2734056" cy="124358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95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Planificación inicial de 4 contenedores. El volumen final queda sujeto a la confirmación tras el rendimiento físico y especificaciones técnicas.</a:t>
            </a:r>
            <a:endParaRPr lang="en-US" sz="1200" dirty="0"/>
          </a:p>
        </p:txBody>
      </p:sp>
      <p:sp>
        <p:nvSpPr>
          <p:cNvPr id="32" name="Shape 27"/>
          <p:cNvSpPr/>
          <p:nvPr/>
        </p:nvSpPr>
        <p:spPr>
          <a:xfrm>
            <a:off x="8432750" y="5548313"/>
            <a:ext cx="2692301" cy="0"/>
          </a:xfrm>
          <a:prstGeom prst="line">
            <a:avLst/>
          </a:prstGeom>
          <a:noFill/>
          <a:ln w="9525">
            <a:solidFill>
              <a:srgbClr val="000000">
                <a:alpha val="5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3" name="Text 28"/>
          <p:cNvSpPr/>
          <p:nvPr/>
        </p:nvSpPr>
        <p:spPr>
          <a:xfrm>
            <a:off x="8431634" y="5876925"/>
            <a:ext cx="1627632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CARGA: 4 CONTENEDORES</a:t>
            </a:r>
            <a:endParaRPr lang="en-US" sz="900" dirty="0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DC370C9E-74D1-9330-AE08-2D054500E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4933" y="5073396"/>
            <a:ext cx="2259467" cy="1784604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1C70EBCF-0EC9-EAD2-499D-F59CCFE4EE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5102" y="5100638"/>
            <a:ext cx="2325512" cy="1698877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336C1954-6DA4-137C-EE32-8D8C08E856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6021" y="5087928"/>
            <a:ext cx="1994122" cy="1711587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27303AC9-5E4A-FE3C-08FD-A1F3DBC4AC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60" y="73719"/>
            <a:ext cx="1188515" cy="7240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5F9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57200" y="1304925"/>
            <a:ext cx="11277600" cy="0"/>
          </a:xfrm>
          <a:prstGeom prst="line">
            <a:avLst/>
          </a:prstGeom>
          <a:noFill/>
          <a:ln w="1905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5" name="Text 3"/>
          <p:cNvSpPr/>
          <p:nvPr/>
        </p:nvSpPr>
        <p:spPr>
          <a:xfrm>
            <a:off x="440921" y="445110"/>
            <a:ext cx="4462272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360" dirty="0">
                <a:latin typeface="Monaco" pitchFamily="34" charset="0"/>
                <a:ea typeface="Monaco" pitchFamily="34" charset="-122"/>
                <a:cs typeface="Monaco" pitchFamily="34" charset="-120"/>
              </a:rPr>
              <a:t>MOYOBAMBA, SAN MARTÍN // SUMINISTRO 2027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6754" y="685800"/>
            <a:ext cx="4553712" cy="5120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kern="0" spc="-18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HOJA DE </a:t>
            </a:r>
            <a:r>
              <a:rPr lang="en-US" sz="3600" b="1" kern="0" spc="-180" dirty="0">
                <a:solidFill>
                  <a:srgbClr val="86A3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RUTA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052384" y="942975"/>
            <a:ext cx="1719072" cy="21945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r">
              <a:lnSpc>
                <a:spcPts val="1500"/>
              </a:lnSpc>
              <a:buNone/>
            </a:pPr>
            <a:r>
              <a:rPr lang="en-US" sz="1050" b="1" kern="0" spc="10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ALIANZA SOSTENIBLE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1619250"/>
            <a:ext cx="3555950" cy="1181100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57200" y="1619250"/>
            <a:ext cx="0" cy="1181100"/>
          </a:xfrm>
          <a:prstGeom prst="line">
            <a:avLst/>
          </a:prstGeom>
          <a:noFill/>
          <a:ln w="3810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0" name="Text 8"/>
          <p:cNvSpPr/>
          <p:nvPr/>
        </p:nvSpPr>
        <p:spPr>
          <a:xfrm>
            <a:off x="687512" y="1905000"/>
            <a:ext cx="1389888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latin typeface="Monaco" pitchFamily="34" charset="0"/>
                <a:ea typeface="Monaco" pitchFamily="34" charset="-122"/>
                <a:cs typeface="Monaco" pitchFamily="34" charset="-120"/>
              </a:rPr>
              <a:t>VALIDACIÓN INICIAL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87363" y="2076450"/>
            <a:ext cx="3273552" cy="384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SEP–DIC 2026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87363" y="2457450"/>
            <a:ext cx="322783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Muestra</a:t>
            </a:r>
            <a:r>
              <a:rPr lang="en-US" sz="900" i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y </a:t>
            </a:r>
            <a:r>
              <a:rPr lang="en-US" sz="9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requisitos</a:t>
            </a:r>
            <a:r>
              <a:rPr lang="en-US" sz="900" i="1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técnicos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57200" y="2990850"/>
            <a:ext cx="3555950" cy="1181100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57200" y="2990850"/>
            <a:ext cx="0" cy="1181100"/>
          </a:xfrm>
          <a:prstGeom prst="line">
            <a:avLst/>
          </a:prstGeom>
          <a:noFill/>
          <a:ln w="381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15" name="Text 13"/>
          <p:cNvSpPr/>
          <p:nvPr/>
        </p:nvSpPr>
        <p:spPr>
          <a:xfrm>
            <a:off x="684684" y="3276600"/>
            <a:ext cx="1627632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latin typeface="Monaco" pitchFamily="34" charset="0"/>
                <a:ea typeface="Monaco" pitchFamily="34" charset="-122"/>
                <a:cs typeface="Monaco" pitchFamily="34" charset="-120"/>
              </a:rPr>
              <a:t>PREPARACIÓN OPERATIVA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87363" y="3448050"/>
            <a:ext cx="3273552" cy="384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ENE–JUN 2027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687363" y="3829050"/>
            <a:ext cx="322783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Trazabilidad y Certificaciones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57200" y="4362450"/>
            <a:ext cx="3555950" cy="1181100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57200" y="4362450"/>
            <a:ext cx="0" cy="1181100"/>
          </a:xfrm>
          <a:prstGeom prst="line">
            <a:avLst/>
          </a:prstGeom>
          <a:noFill/>
          <a:ln w="38100">
            <a:solidFill>
              <a:srgbClr val="86A3B8"/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20" name="Text 18"/>
          <p:cNvSpPr/>
          <p:nvPr/>
        </p:nvSpPr>
        <p:spPr>
          <a:xfrm>
            <a:off x="684684" y="4648200"/>
            <a:ext cx="1243584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kern="0" spc="90" dirty="0">
                <a:latin typeface="Monaco" pitchFamily="34" charset="0"/>
                <a:ea typeface="Monaco" pitchFamily="34" charset="-122"/>
                <a:cs typeface="Monaco" pitchFamily="34" charset="-120"/>
              </a:rPr>
              <a:t>INICIO COMERCIAL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87363" y="4819650"/>
            <a:ext cx="3273552" cy="384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JULIO 2027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687363" y="5200650"/>
            <a:ext cx="3227832" cy="1828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dirty="0"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Entrega de 4 contenedores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288153" y="1197864"/>
            <a:ext cx="7416850" cy="1469231"/>
          </a:xfrm>
          <a:prstGeom prst="rect">
            <a:avLst/>
          </a:prstGeom>
          <a:solidFill>
            <a:srgbClr val="F8FAFC">
              <a:alpha val="50000"/>
            </a:srgbClr>
          </a:solidFill>
          <a:ln w="9525">
            <a:solidFill>
              <a:srgbClr val="000000">
                <a:alpha val="5000"/>
              </a:srgbClr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4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41800" y="1448474"/>
            <a:ext cx="171450" cy="152400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4785360" y="1371729"/>
            <a:ext cx="6949440" cy="265176"/>
          </a:xfrm>
          <a:prstGeom prst="rect">
            <a:avLst/>
          </a:prstGeom>
          <a:noFill/>
          <a:ln/>
        </p:spPr>
        <p:txBody>
          <a:bodyPr vert="horz" wrap="none" lIns="114300" tIns="0" rIns="0" bIns="0" rtlCol="0" anchor="ctr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kern="0" spc="120" dirty="0">
                <a:solidFill>
                  <a:srgbClr val="0000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VISIÓN A LARGO PLAZO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4554513" y="1709928"/>
            <a:ext cx="6986016" cy="6492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just">
              <a:lnSpc>
                <a:spcPts val="1706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Transformar la validación de muestra en una relación de suministro duradera, construyendo valor a través de la calidad, trazabilidad e impacto social. La implementación de certificaciones (Orgánico + Fairtrade ruta 2027) garantiza una alianza escalable hacia el futuro global.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4479875" y="7406134"/>
            <a:ext cx="2037755" cy="219075"/>
          </a:xfrm>
          <a:prstGeom prst="rect">
            <a:avLst/>
          </a:prstGeom>
          <a:solidFill>
            <a:srgbClr val="000000">
              <a:alpha val="8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6"/>
          <p:cNvSpPr/>
          <p:nvPr/>
        </p:nvSpPr>
        <p:spPr>
          <a:xfrm>
            <a:off x="4479578" y="7406134"/>
            <a:ext cx="2066544" cy="219456"/>
          </a:xfrm>
          <a:prstGeom prst="rect">
            <a:avLst/>
          </a:prstGeom>
          <a:noFill/>
          <a:ln/>
        </p:spPr>
        <p:txBody>
          <a:bodyPr vert="horz" wrap="square" lIns="114300" tIns="38100" rIns="114300" bIns="3810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-40" dirty="0">
                <a:solidFill>
                  <a:srgbClr val="FFFFFF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REGIÓN: SAN MARTÍN / 6.03° S, 76.97° W</a:t>
            </a:r>
            <a:endParaRPr lang="en-US" sz="750" dirty="0"/>
          </a:p>
        </p:txBody>
      </p:sp>
      <p:sp>
        <p:nvSpPr>
          <p:cNvPr id="31" name="Shape 27"/>
          <p:cNvSpPr/>
          <p:nvPr/>
        </p:nvSpPr>
        <p:spPr>
          <a:xfrm>
            <a:off x="457200" y="6100763"/>
            <a:ext cx="11277600" cy="0"/>
          </a:xfrm>
          <a:prstGeom prst="line">
            <a:avLst/>
          </a:prstGeom>
          <a:noFill/>
          <a:ln w="9525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s-PE"/>
          </a:p>
        </p:txBody>
      </p:sp>
      <p:sp>
        <p:nvSpPr>
          <p:cNvPr id="32" name="Text 28"/>
          <p:cNvSpPr/>
          <p:nvPr/>
        </p:nvSpPr>
        <p:spPr>
          <a:xfrm>
            <a:off x="459209" y="6257925"/>
            <a:ext cx="2212848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PROYECTO: SUMINISTRO DE CAFÉ ESPECIALIDAD</a:t>
            </a:r>
            <a:endParaRPr lang="en-US" sz="750" dirty="0"/>
          </a:p>
        </p:txBody>
      </p:sp>
      <p:sp>
        <p:nvSpPr>
          <p:cNvPr id="33" name="Text 29"/>
          <p:cNvSpPr/>
          <p:nvPr/>
        </p:nvSpPr>
        <p:spPr>
          <a:xfrm>
            <a:off x="10163398" y="6257925"/>
            <a:ext cx="1627632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dirty="0">
                <a:solidFill>
                  <a:srgbClr val="86A3B8"/>
                </a:solidFill>
                <a:latin typeface="Monaco" pitchFamily="34" charset="0"/>
                <a:ea typeface="Monaco" pitchFamily="34" charset="-122"/>
                <a:cs typeface="Monaco" pitchFamily="34" charset="-120"/>
              </a:rPr>
              <a:t>ESTRATEGIA 2027 - CONFIDENCIAL</a:t>
            </a:r>
            <a:endParaRPr lang="en-US" sz="750" dirty="0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0FE29067-DF15-BC1D-E300-CC999B041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920" y="5315"/>
            <a:ext cx="1188515" cy="724095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4FF17D89-FACC-199B-33F8-2DDBEAD2F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0350" y="2505635"/>
            <a:ext cx="5663114" cy="42473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E581030-03D7-F848-6FD2-52FBFF8AE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631" y="1540276"/>
            <a:ext cx="4739099" cy="288726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0F22AF5-6542-5858-1662-1D6058E18C5B}"/>
              </a:ext>
            </a:extLst>
          </p:cNvPr>
          <p:cNvSpPr txBox="1"/>
          <p:nvPr/>
        </p:nvSpPr>
        <p:spPr>
          <a:xfrm>
            <a:off x="959224" y="4715435"/>
            <a:ext cx="10497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La</a:t>
            </a:r>
            <a:r>
              <a:rPr lang="es-PE" dirty="0"/>
              <a:t> verdadera sostenibilidad se alcanza cuando nuestras acciones trascienden nuestra propia existencia y permiten que las futuras generaciones continúen viviendo con dignidad, oportunidades y una adecuada calidad de vida.</a:t>
            </a:r>
          </a:p>
        </p:txBody>
      </p:sp>
    </p:spTree>
    <p:extLst>
      <p:ext uri="{BB962C8B-B14F-4D97-AF65-F5344CB8AC3E}">
        <p14:creationId xmlns:p14="http://schemas.microsoft.com/office/powerpoint/2010/main" val="677135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884</Words>
  <Application>Microsoft Office PowerPoint</Application>
  <PresentationFormat>Panorámica</PresentationFormat>
  <Paragraphs>140</Paragraphs>
  <Slides>10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Calibri</vt:lpstr>
      <vt:lpstr>Noto Sans SC</vt:lpstr>
      <vt:lpstr>Calibri Light</vt:lpstr>
      <vt:lpstr>Arial</vt:lpstr>
      <vt:lpstr>Monaco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百度文库 v1.0.0</dc:creator>
  <cp:lastModifiedBy>21554</cp:lastModifiedBy>
  <cp:revision>6</cp:revision>
  <dcterms:created xsi:type="dcterms:W3CDTF">2026-09-24T16:44:39Z</dcterms:created>
  <dcterms:modified xsi:type="dcterms:W3CDTF">2026-09-25T18:35:07Z</dcterms:modified>
</cp:coreProperties>
</file>